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07" r:id="rId2"/>
    <p:sldId id="296" r:id="rId3"/>
    <p:sldId id="310" r:id="rId4"/>
    <p:sldId id="320" r:id="rId5"/>
    <p:sldId id="319" r:id="rId6"/>
    <p:sldId id="318" r:id="rId7"/>
    <p:sldId id="317" r:id="rId8"/>
    <p:sldId id="316"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569" autoAdjust="0"/>
    <p:restoredTop sz="94660"/>
  </p:normalViewPr>
  <p:slideViewPr>
    <p:cSldViewPr snapToGrid="0">
      <p:cViewPr varScale="1">
        <p:scale>
          <a:sx n="111" d="100"/>
          <a:sy n="111" d="100"/>
        </p:scale>
        <p:origin x="1620" y="12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9/20/2023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366477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9/20/2023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0760990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9/20/2023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0136854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9/20/2023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5589410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E50499-A6AE-48C1-B673-103C7BE2B98D}" type="datetimeFigureOut">
              <a:rPr lang="en-US" smtClean="0"/>
              <a:t>9/20/2023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0637234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E50499-A6AE-48C1-B673-103C7BE2B98D}" type="datetimeFigureOut">
              <a:rPr lang="en-US" smtClean="0"/>
              <a:t>9/20/2023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6161237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E50499-A6AE-48C1-B673-103C7BE2B98D}" type="datetimeFigureOut">
              <a:rPr lang="en-US" smtClean="0"/>
              <a:t>9/20/2023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9845725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E50499-A6AE-48C1-B673-103C7BE2B98D}" type="datetimeFigureOut">
              <a:rPr lang="en-US" smtClean="0"/>
              <a:t>9/20/2023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936652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E50499-A6AE-48C1-B673-103C7BE2B98D}" type="datetimeFigureOut">
              <a:rPr lang="en-US" smtClean="0"/>
              <a:t>9/20/2023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7627023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9/20/2023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4589323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9/20/2023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6071339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50499-A6AE-48C1-B673-103C7BE2B98D}" type="datetimeFigureOut">
              <a:rPr lang="en-US" smtClean="0"/>
              <a:t>9/20/2023</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81562-F4D4-4232-B131-04FC508A6797}" type="slidenum">
              <a:rPr lang="en-US" smtClean="0"/>
              <a:t>‹#›</a:t>
            </a:fld>
            <a:endParaRPr lang="en-US"/>
          </a:p>
        </p:txBody>
      </p:sp>
    </p:spTree>
    <p:extLst>
      <p:ext uri="{BB962C8B-B14F-4D97-AF65-F5344CB8AC3E}">
        <p14:creationId xmlns:p14="http://schemas.microsoft.com/office/powerpoint/2010/main" val="166424117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2B14BFE3-EE04-57C5-9FA9-F3038CA98F6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1666" y="1125748"/>
            <a:ext cx="7776713" cy="4606505"/>
          </a:xfrm>
          <a:prstGeom prst="rect">
            <a:avLst/>
          </a:prstGeom>
        </p:spPr>
      </p:pic>
    </p:spTree>
    <p:extLst>
      <p:ext uri="{BB962C8B-B14F-4D97-AF65-F5344CB8AC3E}">
        <p14:creationId xmlns:p14="http://schemas.microsoft.com/office/powerpoint/2010/main" val="24463183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250167"/>
            <a:ext cx="7886700" cy="77637"/>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88189"/>
            <a:ext cx="7886700" cy="5822829"/>
          </a:xfrm>
        </p:spPr>
        <p:txBody>
          <a:bodyPr>
            <a:normAutofit/>
          </a:bodyPr>
          <a:lstStyle/>
          <a:p>
            <a:pPr marL="0" indent="0">
              <a:lnSpc>
                <a:spcPct val="106000"/>
              </a:lnSpc>
              <a:spcBef>
                <a:spcPts val="0"/>
              </a:spcBef>
              <a:spcAft>
                <a:spcPts val="563"/>
              </a:spcAft>
              <a:buNone/>
            </a:pP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6000"/>
              </a:lnSpc>
              <a:spcBef>
                <a:spcPts val="0"/>
              </a:spcBef>
              <a:spcAft>
                <a:spcPts val="563"/>
              </a:spcAft>
              <a:buNone/>
            </a:pPr>
            <a:r>
              <a:rPr lang="en-US" sz="5400" dirty="0">
                <a:latin typeface="Calibri" panose="020F0502020204030204" pitchFamily="34" charset="0"/>
                <a:ea typeface="Calibri" panose="020F0502020204030204" pitchFamily="34" charset="0"/>
                <a:cs typeface="Times New Roman" panose="02020603050405020304" pitchFamily="18" charset="0"/>
              </a:rPr>
              <a:t>Correcting A </a:t>
            </a:r>
          </a:p>
          <a:p>
            <a:pPr marL="0" indent="0" algn="ctr">
              <a:lnSpc>
                <a:spcPct val="106000"/>
              </a:lnSpc>
              <a:spcBef>
                <a:spcPts val="0"/>
              </a:spcBef>
              <a:spcAft>
                <a:spcPts val="563"/>
              </a:spcAft>
              <a:buNone/>
            </a:pPr>
            <a:r>
              <a:rPr lang="en-US" sz="5400" dirty="0">
                <a:latin typeface="Calibri" panose="020F0502020204030204" pitchFamily="34" charset="0"/>
                <a:ea typeface="Calibri" panose="020F0502020204030204" pitchFamily="34" charset="0"/>
                <a:cs typeface="Times New Roman" panose="02020603050405020304" pitchFamily="18" charset="0"/>
              </a:rPr>
              <a:t>Brother/Sister </a:t>
            </a:r>
          </a:p>
          <a:p>
            <a:pPr marL="0" indent="0" algn="ctr">
              <a:lnSpc>
                <a:spcPct val="106000"/>
              </a:lnSpc>
              <a:spcBef>
                <a:spcPts val="0"/>
              </a:spcBef>
              <a:spcAft>
                <a:spcPts val="563"/>
              </a:spcAft>
              <a:buNone/>
            </a:pPr>
            <a:r>
              <a:rPr lang="en-US" sz="5400" dirty="0">
                <a:latin typeface="Calibri" panose="020F0502020204030204" pitchFamily="34" charset="0"/>
                <a:ea typeface="Calibri" panose="020F0502020204030204" pitchFamily="34" charset="0"/>
                <a:cs typeface="Times New Roman" panose="02020603050405020304" pitchFamily="18" charset="0"/>
              </a:rPr>
              <a:t>In Christ</a:t>
            </a:r>
          </a:p>
          <a:p>
            <a:pPr marL="0" indent="0">
              <a:lnSpc>
                <a:spcPct val="106000"/>
              </a:lnSpc>
              <a:spcBef>
                <a:spcPts val="0"/>
              </a:spcBef>
              <a:spcAft>
                <a:spcPts val="563"/>
              </a:spcAft>
              <a:buNone/>
            </a:pPr>
            <a:endParaRPr lang="en-US" sz="54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6000"/>
              </a:lnSpc>
              <a:spcBef>
                <a:spcPts val="0"/>
              </a:spcBef>
              <a:spcAft>
                <a:spcPts val="563"/>
              </a:spcAft>
              <a:buNone/>
            </a:pPr>
            <a:r>
              <a:rPr lang="en-US" sz="3000" dirty="0">
                <a:latin typeface="Calibri" panose="020F0502020204030204" pitchFamily="34" charset="0"/>
                <a:ea typeface="Calibri" panose="020F0502020204030204" pitchFamily="34" charset="0"/>
                <a:cs typeface="Times New Roman" panose="02020603050405020304" pitchFamily="18" charset="0"/>
              </a:rPr>
              <a:t>                                                         by Jim Young</a:t>
            </a:r>
          </a:p>
        </p:txBody>
      </p:sp>
    </p:spTree>
    <p:extLst>
      <p:ext uri="{BB962C8B-B14F-4D97-AF65-F5344CB8AC3E}">
        <p14:creationId xmlns:p14="http://schemas.microsoft.com/office/powerpoint/2010/main" val="28385603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marR="0" indent="0">
              <a:lnSpc>
                <a:spcPct val="107000"/>
              </a:lnSpc>
              <a:spcBef>
                <a:spcPts val="0"/>
              </a:spcBef>
              <a:spcAft>
                <a:spcPts val="800"/>
              </a:spcAft>
              <a:buNone/>
            </a:pPr>
            <a:r>
              <a:rPr lang="en-US" sz="2600" b="1" kern="100" dirty="0">
                <a:effectLst/>
                <a:latin typeface="Calibri" panose="020F0502020204030204" pitchFamily="34" charset="0"/>
                <a:ea typeface="Calibri" panose="020F0502020204030204" pitchFamily="34" charset="0"/>
                <a:cs typeface="Times New Roman" panose="02020603050405020304" pitchFamily="18" charset="0"/>
              </a:rPr>
              <a:t>Acts 2:11,14</a:t>
            </a:r>
            <a:r>
              <a:rPr lang="en-US" sz="2600" kern="100" dirty="0">
                <a:effectLst/>
                <a:latin typeface="Calibri" panose="020F0502020204030204" pitchFamily="34" charset="0"/>
                <a:ea typeface="Calibri" panose="020F0502020204030204" pitchFamily="34" charset="0"/>
                <a:cs typeface="Times New Roman" panose="02020603050405020304" pitchFamily="18" charset="0"/>
              </a:rPr>
              <a:t>    “But when Cephas came to Antioch, I opposed him to his face, because he stood condemned.”  “But when I saw that they were not straight-forward about the truth of the gospel, I said to Cephas in the presence of all . . .”</a:t>
            </a:r>
          </a:p>
          <a:p>
            <a:pPr marL="0" marR="0" indent="0">
              <a:lnSpc>
                <a:spcPct val="107000"/>
              </a:lnSpc>
              <a:spcBef>
                <a:spcPts val="0"/>
              </a:spcBef>
              <a:spcAft>
                <a:spcPts val="800"/>
              </a:spcAft>
              <a:buNone/>
            </a:pPr>
            <a:r>
              <a:rPr lang="en-US" sz="2600" b="1" kern="100" dirty="0">
                <a:effectLst/>
                <a:latin typeface="Calibri" panose="020F0502020204030204" pitchFamily="34" charset="0"/>
                <a:ea typeface="Calibri" panose="020F0502020204030204" pitchFamily="34" charset="0"/>
                <a:cs typeface="Times New Roman" panose="02020603050405020304" pitchFamily="18" charset="0"/>
              </a:rPr>
              <a:t>Matt 16:21-23</a:t>
            </a:r>
            <a:r>
              <a:rPr lang="en-US" sz="2600" kern="100" dirty="0">
                <a:effectLst/>
                <a:latin typeface="Calibri" panose="020F0502020204030204" pitchFamily="34" charset="0"/>
                <a:ea typeface="Calibri" panose="020F0502020204030204" pitchFamily="34" charset="0"/>
                <a:cs typeface="Times New Roman" panose="02020603050405020304" pitchFamily="18" charset="0"/>
              </a:rPr>
              <a:t>   “From that time Jesus began to show His disciple that He must go to Jerusalem, and suffer many things and be killed and be raised up on the third day. Peter took Him aside and began to rebuke Him, saying, ‘God forbid it, Lord! This shall never happen to You.’ But Jesus turned to Peter and said, ‘Get behind Me Satan! You are a stumbling block to Me; for you are not setting your mind on God’s interests, but man’s.’”</a:t>
            </a:r>
          </a:p>
        </p:txBody>
      </p:sp>
    </p:spTree>
    <p:extLst>
      <p:ext uri="{BB962C8B-B14F-4D97-AF65-F5344CB8AC3E}">
        <p14:creationId xmlns:p14="http://schemas.microsoft.com/office/powerpoint/2010/main" val="37411758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marR="0" indent="0">
              <a:lnSpc>
                <a:spcPct val="107000"/>
              </a:lnSpc>
              <a:spcBef>
                <a:spcPts val="0"/>
              </a:spcBef>
              <a:spcAft>
                <a:spcPts val="800"/>
              </a:spcAft>
              <a:buNone/>
            </a:pPr>
            <a:r>
              <a:rPr lang="en-US" sz="2400" b="1" kern="100" dirty="0">
                <a:effectLst/>
                <a:latin typeface="Calibri" panose="020F0502020204030204" pitchFamily="34" charset="0"/>
                <a:ea typeface="Calibri" panose="020F0502020204030204" pitchFamily="34" charset="0"/>
                <a:cs typeface="Times New Roman" panose="02020603050405020304" pitchFamily="18" charset="0"/>
              </a:rPr>
              <a:t>Titus 3:9-11 </a:t>
            </a: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“But avoid foolish controversies . . . for they are unprofitable and worthless. </a:t>
            </a:r>
            <a:r>
              <a:rPr lang="en-US" sz="2400" b="1" kern="100" dirty="0">
                <a:effectLst/>
                <a:latin typeface="Calibri" panose="020F0502020204030204" pitchFamily="34" charset="0"/>
                <a:ea typeface="Calibri" panose="020F0502020204030204" pitchFamily="34" charset="0"/>
                <a:cs typeface="Times New Roman" panose="02020603050405020304" pitchFamily="18" charset="0"/>
              </a:rPr>
              <a:t>Reject a factious</a:t>
            </a: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 </a:t>
            </a:r>
            <a:r>
              <a:rPr lang="en-US" sz="2400" b="1" kern="100" dirty="0">
                <a:effectLst/>
                <a:latin typeface="Calibri" panose="020F0502020204030204" pitchFamily="34" charset="0"/>
                <a:ea typeface="Calibri" panose="020F0502020204030204" pitchFamily="34" charset="0"/>
                <a:cs typeface="Times New Roman" panose="02020603050405020304" pitchFamily="18" charset="0"/>
              </a:rPr>
              <a:t>man</a:t>
            </a: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 after a first and second warning, knowing that such a man is perverted and is sinning, being self-condemned.”</a:t>
            </a:r>
          </a:p>
          <a:p>
            <a:pPr marL="0" marR="0" indent="0">
              <a:lnSpc>
                <a:spcPct val="107000"/>
              </a:lnSpc>
              <a:spcBef>
                <a:spcPts val="0"/>
              </a:spcBef>
              <a:spcAft>
                <a:spcPts val="800"/>
              </a:spcAft>
              <a:buNone/>
            </a:pPr>
            <a:endParaRPr lang="en-US" sz="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2400" b="1" kern="100" dirty="0">
                <a:effectLst/>
                <a:latin typeface="Calibri" panose="020F0502020204030204" pitchFamily="34" charset="0"/>
                <a:ea typeface="Calibri" panose="020F0502020204030204" pitchFamily="34" charset="0"/>
                <a:cs typeface="Times New Roman" panose="02020603050405020304" pitchFamily="18" charset="0"/>
              </a:rPr>
              <a:t>2 Tim 3:1-5 </a:t>
            </a: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“But realize this, that in the last days difficult times will come. Men will be lovers of self, lovers of money, boastful, arrogant . . . holding a form of godliness, although they have denied its power. </a:t>
            </a:r>
            <a:r>
              <a:rPr lang="en-US" sz="2400" b="1" kern="100" dirty="0">
                <a:effectLst/>
                <a:latin typeface="Calibri" panose="020F0502020204030204" pitchFamily="34" charset="0"/>
                <a:ea typeface="Calibri" panose="020F0502020204030204" pitchFamily="34" charset="0"/>
                <a:cs typeface="Times New Roman" panose="02020603050405020304" pitchFamily="18" charset="0"/>
              </a:rPr>
              <a:t>Avoid such men as these.</a:t>
            </a: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0" marR="0" indent="0">
              <a:lnSpc>
                <a:spcPct val="107000"/>
              </a:lnSpc>
              <a:spcBef>
                <a:spcPts val="0"/>
              </a:spcBef>
              <a:spcAft>
                <a:spcPts val="800"/>
              </a:spcAft>
              <a:buNone/>
            </a:pPr>
            <a:endParaRPr lang="en-US" sz="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2400" b="1" kern="100" dirty="0">
                <a:effectLst/>
                <a:latin typeface="Calibri" panose="020F0502020204030204" pitchFamily="34" charset="0"/>
                <a:ea typeface="Calibri" panose="020F0502020204030204" pitchFamily="34" charset="0"/>
                <a:cs typeface="Times New Roman" panose="02020603050405020304" pitchFamily="18" charset="0"/>
              </a:rPr>
              <a:t>1 Cor 5:11 “</a:t>
            </a: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But actually, I wrote to you not to associate with any so-called brother if he is an immoral person, or covetous, or an idolater, or a reviler, or a drunkard, or a swindler—not even to eat with such a one.”</a:t>
            </a:r>
          </a:p>
        </p:txBody>
      </p:sp>
    </p:spTree>
    <p:extLst>
      <p:ext uri="{BB962C8B-B14F-4D97-AF65-F5344CB8AC3E}">
        <p14:creationId xmlns:p14="http://schemas.microsoft.com/office/powerpoint/2010/main" val="9127075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r>
              <a:rPr lang="en-US" b="1" kern="0" dirty="0">
                <a:effectLst/>
                <a:latin typeface="Times New Roman" panose="02020603050405020304" pitchFamily="18" charset="0"/>
                <a:ea typeface="Times New Roman" panose="02020603050405020304" pitchFamily="18" charset="0"/>
              </a:rPr>
              <a:t>Matt 18:15-17 </a:t>
            </a:r>
            <a:r>
              <a:rPr lang="en-US" b="1" kern="0" dirty="0">
                <a:latin typeface="Calibri" panose="020F0502020204030204" pitchFamily="34" charset="0"/>
                <a:ea typeface="Times New Roman" panose="02020603050405020304" pitchFamily="18" charset="0"/>
              </a:rPr>
              <a:t> </a:t>
            </a:r>
            <a:r>
              <a:rPr lang="en-US" kern="0" dirty="0">
                <a:effectLst/>
                <a:latin typeface="Calibri" panose="020F0502020204030204" pitchFamily="34" charset="0"/>
                <a:ea typeface="Times New Roman" panose="02020603050405020304" pitchFamily="18" charset="0"/>
              </a:rPr>
              <a:t>“If your brother sins, go and show him his fault in private; if he listens to you, you have won your brother. But if he does not listen to you, take one or two more with you, so that </a:t>
            </a:r>
            <a:r>
              <a:rPr lang="en-US" kern="0" cap="small" dirty="0">
                <a:effectLst/>
                <a:latin typeface="Calibri" panose="020F0502020204030204" pitchFamily="34" charset="0"/>
                <a:ea typeface="Times New Roman" panose="02020603050405020304" pitchFamily="18" charset="0"/>
              </a:rPr>
              <a:t>by the mouth of two or three witnesses every</a:t>
            </a:r>
            <a:r>
              <a:rPr lang="en-US" kern="0" dirty="0">
                <a:effectLst/>
                <a:latin typeface="Calibri" panose="020F0502020204030204" pitchFamily="34" charset="0"/>
                <a:ea typeface="Times New Roman" panose="02020603050405020304" pitchFamily="18" charset="0"/>
              </a:rPr>
              <a:t> </a:t>
            </a:r>
            <a:r>
              <a:rPr lang="en-US" kern="0" cap="small" dirty="0">
                <a:effectLst/>
                <a:latin typeface="Calibri" panose="020F0502020204030204" pitchFamily="34" charset="0"/>
                <a:ea typeface="Times New Roman" panose="02020603050405020304" pitchFamily="18" charset="0"/>
              </a:rPr>
              <a:t>fact may be confirmed</a:t>
            </a:r>
            <a:r>
              <a:rPr lang="en-US" kern="0" dirty="0">
                <a:effectLst/>
                <a:latin typeface="Calibri" panose="020F0502020204030204" pitchFamily="34" charset="0"/>
                <a:ea typeface="Times New Roman" panose="02020603050405020304" pitchFamily="18" charset="0"/>
              </a:rPr>
              <a:t>. </a:t>
            </a:r>
            <a:r>
              <a:rPr lang="en-US" b="1" kern="0" dirty="0">
                <a:effectLst/>
                <a:latin typeface="Calibri" panose="020F0502020204030204" pitchFamily="34" charset="0"/>
                <a:ea typeface="Times New Roman" panose="02020603050405020304" pitchFamily="18" charset="0"/>
              </a:rPr>
              <a:t>If he refuses to listen to them, </a:t>
            </a:r>
            <a:r>
              <a:rPr lang="en-US" kern="0" dirty="0">
                <a:effectLst/>
                <a:latin typeface="Calibri" panose="020F0502020204030204" pitchFamily="34" charset="0"/>
                <a:ea typeface="Times New Roman" panose="02020603050405020304" pitchFamily="18" charset="0"/>
              </a:rPr>
              <a:t>tell it to the church; and if he refuses to listen even to the church, let him be to you as a Gentile and a tax collector.”</a:t>
            </a:r>
            <a:endParaRPr lang="en-US"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810462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b="1" kern="100" dirty="0">
                <a:effectLst/>
                <a:latin typeface="Calibri" panose="020F0502020204030204" pitchFamily="34" charset="0"/>
                <a:ea typeface="Calibri" panose="020F0502020204030204" pitchFamily="34" charset="0"/>
                <a:cs typeface="Times New Roman" panose="02020603050405020304" pitchFamily="18" charset="0"/>
              </a:rPr>
              <a:t>1 Tim 5:20 “</a:t>
            </a:r>
            <a:r>
              <a:rPr lang="en-US" kern="100" dirty="0">
                <a:effectLst/>
                <a:latin typeface="Calibri" panose="020F0502020204030204" pitchFamily="34" charset="0"/>
                <a:ea typeface="Calibri" panose="020F0502020204030204" pitchFamily="34" charset="0"/>
                <a:cs typeface="Times New Roman" panose="02020603050405020304" pitchFamily="18" charset="0"/>
              </a:rPr>
              <a:t>Those who continue in sin, rebuke in the presence of all, so that the rest will be fearful of sinning.”</a:t>
            </a:r>
          </a:p>
          <a:p>
            <a:pPr marL="0" marR="0" indent="0">
              <a:lnSpc>
                <a:spcPct val="107000"/>
              </a:lnSpc>
              <a:spcBef>
                <a:spcPts val="0"/>
              </a:spcBef>
              <a:spcAft>
                <a:spcPts val="800"/>
              </a:spcAft>
              <a:buNone/>
            </a:pPr>
            <a:endParaRPr lang="en-US" sz="1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i="1" kern="100" dirty="0">
                <a:effectLst/>
                <a:latin typeface="Calibri" panose="020F0502020204030204" pitchFamily="34" charset="0"/>
                <a:ea typeface="Calibri" panose="020F0502020204030204" pitchFamily="34" charset="0"/>
                <a:cs typeface="Times New Roman" panose="02020603050405020304" pitchFamily="18" charset="0"/>
              </a:rPr>
              <a:t>Remember:  </a:t>
            </a:r>
            <a:r>
              <a:rPr lang="en-US" b="1" kern="100" dirty="0">
                <a:effectLst/>
                <a:latin typeface="Calibri" panose="020F0502020204030204" pitchFamily="34" charset="0"/>
                <a:ea typeface="Calibri" panose="020F0502020204030204" pitchFamily="34" charset="0"/>
                <a:cs typeface="Times New Roman" panose="02020603050405020304" pitchFamily="18" charset="0"/>
              </a:rPr>
              <a:t>Acts 2:11,14</a:t>
            </a:r>
            <a:r>
              <a:rPr lang="en-US" kern="100" dirty="0">
                <a:effectLst/>
                <a:latin typeface="Calibri" panose="020F0502020204030204" pitchFamily="34" charset="0"/>
                <a:ea typeface="Calibri" panose="020F0502020204030204" pitchFamily="34" charset="0"/>
                <a:cs typeface="Times New Roman" panose="02020603050405020304" pitchFamily="18" charset="0"/>
              </a:rPr>
              <a:t> “But when Cephas came to Antioch, I opposed him to his face, because he stood condemned.”  “But when I saw that they were not straight-forward about the truth of the gospel,             </a:t>
            </a:r>
            <a:r>
              <a:rPr lang="en-US" b="1" kern="100" dirty="0">
                <a:effectLst/>
                <a:latin typeface="Calibri" panose="020F0502020204030204" pitchFamily="34" charset="0"/>
                <a:ea typeface="Calibri" panose="020F0502020204030204" pitchFamily="34" charset="0"/>
                <a:cs typeface="Times New Roman" panose="02020603050405020304" pitchFamily="18" charset="0"/>
              </a:rPr>
              <a:t>I said to Cephas in the presence of all</a:t>
            </a:r>
            <a:r>
              <a:rPr lang="en-US" kern="100" dirty="0">
                <a:effectLst/>
                <a:latin typeface="Calibri" panose="020F0502020204030204" pitchFamily="34" charset="0"/>
                <a:ea typeface="Calibri" panose="020F0502020204030204" pitchFamily="34" charset="0"/>
                <a:cs typeface="Times New Roman" panose="02020603050405020304" pitchFamily="18" charset="0"/>
              </a:rPr>
              <a:t> . . .”</a:t>
            </a: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383879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fontScale="92500"/>
          </a:bodyPr>
          <a:lstStyle/>
          <a:p>
            <a:pPr marL="0" marR="0" indent="0">
              <a:lnSpc>
                <a:spcPct val="107000"/>
              </a:lnSpc>
              <a:spcBef>
                <a:spcPts val="0"/>
              </a:spcBef>
              <a:spcAft>
                <a:spcPts val="800"/>
              </a:spcAft>
              <a:buNone/>
            </a:pPr>
            <a:r>
              <a:rPr lang="en-US" sz="2400" b="1" kern="0" dirty="0">
                <a:effectLst/>
                <a:latin typeface="Calibri" panose="020F0502020204030204" pitchFamily="34" charset="0"/>
                <a:ea typeface="Times New Roman" panose="02020603050405020304" pitchFamily="18" charset="0"/>
                <a:cs typeface="Calibri" panose="020F0502020204030204" pitchFamily="34" charset="0"/>
              </a:rPr>
              <a:t>2 Thess 3:14,15   “</a:t>
            </a:r>
            <a:r>
              <a:rPr lang="en-US" sz="2400" kern="0" dirty="0">
                <a:effectLst/>
                <a:latin typeface="Calibri" panose="020F0502020204030204" pitchFamily="34" charset="0"/>
                <a:ea typeface="Times New Roman" panose="02020603050405020304" pitchFamily="18" charset="0"/>
                <a:cs typeface="Calibri" panose="020F0502020204030204" pitchFamily="34" charset="0"/>
              </a:rPr>
              <a:t>If anyone does not obey our instructions in this letter, take special note of that person and </a:t>
            </a:r>
            <a:r>
              <a:rPr lang="en-US" sz="2400" b="1" kern="0" dirty="0">
                <a:effectLst/>
                <a:latin typeface="Calibri" panose="020F0502020204030204" pitchFamily="34" charset="0"/>
                <a:ea typeface="Times New Roman" panose="02020603050405020304" pitchFamily="18" charset="0"/>
                <a:cs typeface="Calibri" panose="020F0502020204030204" pitchFamily="34" charset="0"/>
              </a:rPr>
              <a:t>do not associate</a:t>
            </a:r>
            <a:r>
              <a:rPr lang="en-US" sz="2400" kern="0" dirty="0">
                <a:effectLst/>
                <a:latin typeface="Calibri" panose="020F0502020204030204" pitchFamily="34" charset="0"/>
                <a:ea typeface="Times New Roman" panose="02020603050405020304" pitchFamily="18" charset="0"/>
                <a:cs typeface="Calibri" panose="020F0502020204030204" pitchFamily="34" charset="0"/>
              </a:rPr>
              <a:t> </a:t>
            </a:r>
            <a:r>
              <a:rPr lang="en-US" sz="2400" b="1" kern="0" dirty="0">
                <a:effectLst/>
                <a:latin typeface="Calibri" panose="020F0502020204030204" pitchFamily="34" charset="0"/>
                <a:ea typeface="Times New Roman" panose="02020603050405020304" pitchFamily="18" charset="0"/>
                <a:cs typeface="Calibri" panose="020F0502020204030204" pitchFamily="34" charset="0"/>
              </a:rPr>
              <a:t>with him</a:t>
            </a:r>
            <a:r>
              <a:rPr lang="en-US" sz="2400" kern="0" dirty="0">
                <a:effectLst/>
                <a:latin typeface="Calibri" panose="020F0502020204030204" pitchFamily="34" charset="0"/>
                <a:ea typeface="Times New Roman" panose="02020603050405020304" pitchFamily="18" charset="0"/>
                <a:cs typeface="Calibri" panose="020F0502020204030204" pitchFamily="34" charset="0"/>
              </a:rPr>
              <a:t>, so that </a:t>
            </a:r>
            <a:r>
              <a:rPr lang="en-US" sz="2400" b="1" kern="0" dirty="0">
                <a:effectLst/>
                <a:latin typeface="Calibri" panose="020F0502020204030204" pitchFamily="34" charset="0"/>
                <a:ea typeface="Times New Roman" panose="02020603050405020304" pitchFamily="18" charset="0"/>
                <a:cs typeface="Calibri" panose="020F0502020204030204" pitchFamily="34" charset="0"/>
              </a:rPr>
              <a:t>he will be put to shame.</a:t>
            </a:r>
            <a:r>
              <a:rPr lang="en-US" sz="2400" kern="0" dirty="0">
                <a:effectLst/>
                <a:latin typeface="Calibri" panose="020F0502020204030204" pitchFamily="34" charset="0"/>
                <a:ea typeface="Times New Roman" panose="02020603050405020304" pitchFamily="18" charset="0"/>
                <a:cs typeface="Calibri" panose="020F0502020204030204" pitchFamily="34" charset="0"/>
              </a:rPr>
              <a:t> </a:t>
            </a:r>
            <a:r>
              <a:rPr lang="en-US" sz="2400" b="1" kern="0"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Yet,</a:t>
            </a:r>
            <a:r>
              <a:rPr lang="en-US" sz="2400" kern="0" dirty="0">
                <a:effectLst/>
                <a:latin typeface="Calibri" panose="020F0502020204030204" pitchFamily="34" charset="0"/>
                <a:ea typeface="Times New Roman" panose="02020603050405020304" pitchFamily="18" charset="0"/>
                <a:cs typeface="Calibri" panose="020F0502020204030204" pitchFamily="34" charset="0"/>
              </a:rPr>
              <a:t>  </a:t>
            </a:r>
            <a:r>
              <a:rPr lang="en-US" sz="2400" b="1" kern="0" dirty="0">
                <a:effectLst/>
                <a:latin typeface="Calibri" panose="020F0502020204030204" pitchFamily="34" charset="0"/>
                <a:ea typeface="Times New Roman" panose="02020603050405020304" pitchFamily="18" charset="0"/>
                <a:cs typeface="Calibri" panose="020F0502020204030204" pitchFamily="34" charset="0"/>
              </a:rPr>
              <a:t>do not</a:t>
            </a:r>
            <a:r>
              <a:rPr lang="en-US" sz="2400" kern="0" dirty="0">
                <a:effectLst/>
                <a:latin typeface="Calibri" panose="020F0502020204030204" pitchFamily="34" charset="0"/>
                <a:ea typeface="Times New Roman" panose="02020603050405020304" pitchFamily="18" charset="0"/>
                <a:cs typeface="Calibri" panose="020F0502020204030204" pitchFamily="34" charset="0"/>
              </a:rPr>
              <a:t> </a:t>
            </a:r>
            <a:r>
              <a:rPr lang="en-US" sz="2400" b="1" kern="0" dirty="0">
                <a:effectLst/>
                <a:latin typeface="Calibri" panose="020F0502020204030204" pitchFamily="34" charset="0"/>
                <a:ea typeface="Times New Roman" panose="02020603050405020304" pitchFamily="18" charset="0"/>
                <a:cs typeface="Calibri" panose="020F0502020204030204" pitchFamily="34" charset="0"/>
              </a:rPr>
              <a:t>regard him as an enemy,</a:t>
            </a:r>
            <a:r>
              <a:rPr lang="en-US" sz="2400" kern="0" dirty="0">
                <a:effectLst/>
                <a:latin typeface="Calibri" panose="020F0502020204030204" pitchFamily="34" charset="0"/>
                <a:ea typeface="Times New Roman" panose="02020603050405020304" pitchFamily="18" charset="0"/>
                <a:cs typeface="Calibri" panose="020F0502020204030204" pitchFamily="34" charset="0"/>
              </a:rPr>
              <a:t> but </a:t>
            </a:r>
            <a:r>
              <a:rPr lang="en-US" sz="2400" b="1" kern="0" dirty="0">
                <a:effectLst/>
                <a:latin typeface="Calibri" panose="020F0502020204030204" pitchFamily="34" charset="0"/>
                <a:ea typeface="Times New Roman" panose="02020603050405020304" pitchFamily="18" charset="0"/>
                <a:cs typeface="Calibri" panose="020F0502020204030204" pitchFamily="34" charset="0"/>
              </a:rPr>
              <a:t>admonish</a:t>
            </a:r>
            <a:r>
              <a:rPr lang="en-US" sz="2400" kern="0" dirty="0">
                <a:effectLst/>
                <a:latin typeface="Calibri" panose="020F0502020204030204" pitchFamily="34" charset="0"/>
                <a:ea typeface="Times New Roman" panose="02020603050405020304" pitchFamily="18" charset="0"/>
                <a:cs typeface="Calibri" panose="020F0502020204030204" pitchFamily="34" charset="0"/>
              </a:rPr>
              <a:t> </a:t>
            </a:r>
            <a:r>
              <a:rPr lang="en-US" sz="2400" b="1" kern="0" dirty="0">
                <a:effectLst/>
                <a:latin typeface="Calibri" panose="020F0502020204030204" pitchFamily="34" charset="0"/>
                <a:ea typeface="Times New Roman" panose="02020603050405020304" pitchFamily="18" charset="0"/>
                <a:cs typeface="Calibri" panose="020F0502020204030204" pitchFamily="34" charset="0"/>
              </a:rPr>
              <a:t>him as a brother</a:t>
            </a:r>
            <a:r>
              <a:rPr lang="en-US" sz="2400" kern="0" dirty="0">
                <a:effectLst/>
                <a:latin typeface="Calibri" panose="020F0502020204030204" pitchFamily="34" charset="0"/>
                <a:ea typeface="Times New Roman" panose="02020603050405020304" pitchFamily="18" charset="0"/>
                <a:cs typeface="Calibri" panose="020F0502020204030204" pitchFamily="34" charset="0"/>
              </a:rPr>
              <a:t>.”    </a:t>
            </a:r>
            <a:endParaRPr lang="en-US" sz="2400" kern="100" dirty="0">
              <a:latin typeface="Calibri" panose="020F0502020204030204" pitchFamily="34" charset="0"/>
              <a:ea typeface="Times New Roman" panose="02020603050405020304" pitchFamily="18" charset="0"/>
              <a:cs typeface="Times New Roman" panose="02020603050405020304" pitchFamily="18" charset="0"/>
            </a:endParaRPr>
          </a:p>
          <a:p>
            <a:pPr marL="0" marR="0" indent="0">
              <a:lnSpc>
                <a:spcPct val="107000"/>
              </a:lnSpc>
              <a:spcBef>
                <a:spcPts val="0"/>
              </a:spcBef>
              <a:spcAft>
                <a:spcPts val="800"/>
              </a:spcAft>
              <a:buNone/>
            </a:pPr>
            <a:endParaRPr lang="en-US" sz="1100" b="1" kern="0" dirty="0">
              <a:effectLst/>
              <a:latin typeface="Calibri" panose="020F0502020204030204" pitchFamily="34" charset="0"/>
              <a:ea typeface="Times New Roman" panose="02020603050405020304" pitchFamily="18" charset="0"/>
              <a:cs typeface="Calibri" panose="020F0502020204030204" pitchFamily="34" charset="0"/>
            </a:endParaRPr>
          </a:p>
          <a:p>
            <a:pPr marL="0" marR="0" indent="0">
              <a:lnSpc>
                <a:spcPct val="107000"/>
              </a:lnSpc>
              <a:spcBef>
                <a:spcPts val="0"/>
              </a:spcBef>
              <a:spcAft>
                <a:spcPts val="800"/>
              </a:spcAft>
              <a:buNone/>
            </a:pPr>
            <a:r>
              <a:rPr lang="en-US" sz="2400" b="1" kern="0" dirty="0">
                <a:effectLst/>
                <a:latin typeface="Calibri" panose="020F0502020204030204" pitchFamily="34" charset="0"/>
                <a:ea typeface="Times New Roman" panose="02020603050405020304" pitchFamily="18" charset="0"/>
                <a:cs typeface="Calibri" panose="020F0502020204030204" pitchFamily="34" charset="0"/>
              </a:rPr>
              <a:t>2 Tim 2:24-26   </a:t>
            </a:r>
            <a:r>
              <a:rPr lang="en-US" sz="2400" kern="0" dirty="0">
                <a:effectLst/>
                <a:latin typeface="Calibri" panose="020F0502020204030204" pitchFamily="34" charset="0"/>
                <a:ea typeface="Times New Roman" panose="02020603050405020304" pitchFamily="18" charset="0"/>
                <a:cs typeface="Calibri" panose="020F0502020204030204" pitchFamily="34" charset="0"/>
              </a:rPr>
              <a:t>“The Lord’s bond-servant must not be quarrelsome, but be kind to all, able to teach, patient when wronged, </a:t>
            </a:r>
            <a:r>
              <a:rPr lang="en-US" sz="2400" b="1" kern="0" dirty="0">
                <a:effectLst/>
                <a:latin typeface="Calibri" panose="020F0502020204030204" pitchFamily="34" charset="0"/>
                <a:ea typeface="Times New Roman" panose="02020603050405020304" pitchFamily="18" charset="0"/>
                <a:cs typeface="Calibri" panose="020F0502020204030204" pitchFamily="34" charset="0"/>
              </a:rPr>
              <a:t>with gentleness correcting</a:t>
            </a:r>
            <a:r>
              <a:rPr lang="en-US" sz="2400" kern="0" dirty="0">
                <a:effectLst/>
                <a:latin typeface="Calibri" panose="020F0502020204030204" pitchFamily="34" charset="0"/>
                <a:ea typeface="Times New Roman" panose="02020603050405020304" pitchFamily="18" charset="0"/>
                <a:cs typeface="Calibri" panose="020F0502020204030204" pitchFamily="34" charset="0"/>
              </a:rPr>
              <a:t> those who are in opposition, if perhaps God may grant them repentance leading to the knowledge of the truth, and they may come to their senses and escape from the snare of the devil, having been held captive by him to do his will.” </a:t>
            </a:r>
          </a:p>
          <a:p>
            <a:pPr marL="0" marR="0" indent="0">
              <a:lnSpc>
                <a:spcPct val="107000"/>
              </a:lnSpc>
              <a:spcBef>
                <a:spcPts val="0"/>
              </a:spcBef>
              <a:spcAft>
                <a:spcPts val="800"/>
              </a:spcAft>
              <a:buNone/>
            </a:pPr>
            <a:endParaRPr lang="en-US" sz="1100" b="1" kern="0" dirty="0">
              <a:effectLst/>
              <a:latin typeface="Calibri" panose="020F0502020204030204" pitchFamily="34" charset="0"/>
              <a:ea typeface="Times New Roman" panose="02020603050405020304" pitchFamily="18" charset="0"/>
            </a:endParaRPr>
          </a:p>
          <a:p>
            <a:pPr marL="0" marR="0" indent="0">
              <a:lnSpc>
                <a:spcPct val="107000"/>
              </a:lnSpc>
              <a:spcBef>
                <a:spcPts val="0"/>
              </a:spcBef>
              <a:spcAft>
                <a:spcPts val="800"/>
              </a:spcAft>
              <a:buNone/>
            </a:pPr>
            <a:r>
              <a:rPr lang="en-US" sz="2400" b="1" kern="0" dirty="0">
                <a:effectLst/>
                <a:latin typeface="Calibri" panose="020F0502020204030204" pitchFamily="34" charset="0"/>
                <a:ea typeface="Times New Roman" panose="02020603050405020304" pitchFamily="18" charset="0"/>
              </a:rPr>
              <a:t>Gal 6:1 “</a:t>
            </a:r>
            <a:r>
              <a:rPr lang="en-US" sz="2400" kern="0" dirty="0">
                <a:effectLst/>
                <a:latin typeface="Calibri" panose="020F0502020204030204" pitchFamily="34" charset="0"/>
                <a:ea typeface="Times New Roman" panose="02020603050405020304" pitchFamily="18" charset="0"/>
              </a:rPr>
              <a:t>Brethren, even if anyone is caught in any trespass, you who are spiritual, </a:t>
            </a:r>
            <a:r>
              <a:rPr lang="en-US" sz="2400" b="1" kern="0" dirty="0">
                <a:effectLst/>
                <a:latin typeface="Calibri" panose="020F0502020204030204" pitchFamily="34" charset="0"/>
                <a:ea typeface="Times New Roman" panose="02020603050405020304" pitchFamily="18" charset="0"/>
              </a:rPr>
              <a:t>restore such a one in a spirit of gentleness</a:t>
            </a:r>
            <a:r>
              <a:rPr lang="en-US" sz="2400" kern="0" dirty="0">
                <a:effectLst/>
                <a:latin typeface="Calibri" panose="020F0502020204030204" pitchFamily="34" charset="0"/>
                <a:ea typeface="Times New Roman" panose="02020603050405020304" pitchFamily="18" charset="0"/>
              </a:rPr>
              <a:t>, each one looking to yourself, so that you too will not be tempted.” </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294615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kern="0" dirty="0">
                <a:latin typeface="Calibri" panose="020F0502020204030204" pitchFamily="34" charset="0"/>
                <a:ea typeface="Times New Roman" panose="02020603050405020304" pitchFamily="18" charset="0"/>
              </a:rPr>
              <a:t> </a:t>
            </a:r>
            <a:endParaRPr lang="en-US" sz="27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r>
              <a:rPr lang="en-US" b="1" kern="0" dirty="0">
                <a:effectLst/>
                <a:latin typeface="Calibri" panose="020F0502020204030204" pitchFamily="34" charset="0"/>
                <a:ea typeface="Times New Roman" panose="02020603050405020304" pitchFamily="18" charset="0"/>
              </a:rPr>
              <a:t>Romans 15:1-3, 5,6  </a:t>
            </a:r>
            <a:r>
              <a:rPr lang="en-US" kern="0" dirty="0">
                <a:effectLst/>
                <a:latin typeface="Calibri" panose="020F0502020204030204" pitchFamily="34" charset="0"/>
                <a:ea typeface="Times New Roman" panose="02020603050405020304" pitchFamily="18" charset="0"/>
              </a:rPr>
              <a:t>“Now we who are strong ought to bear the weaknesses of those without strength and not just please ourselves. Each of us is to please his neighbor </a:t>
            </a:r>
            <a:r>
              <a:rPr lang="en-US" b="1" kern="0" dirty="0">
                <a:effectLst/>
                <a:latin typeface="Calibri" panose="020F0502020204030204" pitchFamily="34" charset="0"/>
                <a:ea typeface="Times New Roman" panose="02020603050405020304" pitchFamily="18" charset="0"/>
              </a:rPr>
              <a:t>for his good,</a:t>
            </a:r>
            <a:r>
              <a:rPr lang="en-US" kern="0" dirty="0">
                <a:effectLst/>
                <a:latin typeface="Calibri" panose="020F0502020204030204" pitchFamily="34" charset="0"/>
                <a:ea typeface="Times New Roman" panose="02020603050405020304" pitchFamily="18" charset="0"/>
              </a:rPr>
              <a:t> </a:t>
            </a:r>
            <a:r>
              <a:rPr lang="en-US" b="1" kern="0" dirty="0">
                <a:effectLst/>
                <a:latin typeface="Calibri" panose="020F0502020204030204" pitchFamily="34" charset="0"/>
                <a:ea typeface="Times New Roman" panose="02020603050405020304" pitchFamily="18" charset="0"/>
              </a:rPr>
              <a:t>to his edification</a:t>
            </a:r>
            <a:r>
              <a:rPr lang="en-US" kern="0" dirty="0">
                <a:effectLst/>
                <a:latin typeface="Calibri" panose="020F0502020204030204" pitchFamily="34" charset="0"/>
                <a:ea typeface="Times New Roman" panose="02020603050405020304" pitchFamily="18" charset="0"/>
              </a:rPr>
              <a:t>. For even Christ did not please Himself; but as it is written, ‘The reproaches of those who reproached you</a:t>
            </a:r>
            <a:r>
              <a:rPr lang="en-US" b="1" kern="0" dirty="0">
                <a:effectLst/>
                <a:latin typeface="Calibri" panose="020F0502020204030204" pitchFamily="34" charset="0"/>
                <a:ea typeface="Times New Roman" panose="02020603050405020304" pitchFamily="18" charset="0"/>
              </a:rPr>
              <a:t> </a:t>
            </a:r>
            <a:r>
              <a:rPr lang="en-US" kern="0" dirty="0">
                <a:effectLst/>
                <a:latin typeface="Calibri" panose="020F0502020204030204" pitchFamily="34" charset="0"/>
                <a:ea typeface="Times New Roman" panose="02020603050405020304" pitchFamily="18" charset="0"/>
              </a:rPr>
              <a:t>fell on Me.”   “Now may the God who gives perseverance and encouragement grant you to </a:t>
            </a:r>
            <a:r>
              <a:rPr lang="en-US" b="1" kern="0" dirty="0">
                <a:effectLst/>
                <a:latin typeface="Calibri" panose="020F0502020204030204" pitchFamily="34" charset="0"/>
                <a:ea typeface="Times New Roman" panose="02020603050405020304" pitchFamily="18" charset="0"/>
              </a:rPr>
              <a:t>be of the same mind with one another </a:t>
            </a:r>
            <a:r>
              <a:rPr lang="en-US" kern="0" dirty="0">
                <a:effectLst/>
                <a:latin typeface="Calibri" panose="020F0502020204030204" pitchFamily="34" charset="0"/>
                <a:ea typeface="Times New Roman" panose="02020603050405020304" pitchFamily="18" charset="0"/>
              </a:rPr>
              <a:t>according to Christ Jesus.” </a:t>
            </a:r>
            <a:endParaRPr lang="en-US"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3845361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Basis</Template>
  <TotalTime>233</TotalTime>
  <Words>757</Words>
  <Application>Microsoft Office PowerPoint</Application>
  <PresentationFormat>On-screen Show (4:3)</PresentationFormat>
  <Paragraphs>26</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Mann</dc:creator>
  <cp:lastModifiedBy>James Young</cp:lastModifiedBy>
  <cp:revision>42</cp:revision>
  <dcterms:created xsi:type="dcterms:W3CDTF">2019-04-11T15:26:57Z</dcterms:created>
  <dcterms:modified xsi:type="dcterms:W3CDTF">2023-09-20T17:22:18Z</dcterms:modified>
</cp:coreProperties>
</file>