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15" r:id="rId10"/>
    <p:sldId id="325" r:id="rId11"/>
    <p:sldId id="324" r:id="rId12"/>
    <p:sldId id="323" r:id="rId13"/>
    <p:sldId id="322" r:id="rId14"/>
    <p:sldId id="327" r:id="rId15"/>
    <p:sldId id="326" r:id="rId16"/>
    <p:sldId id="328" r:id="rId17"/>
    <p:sldId id="31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dirty="0">
                <a:effectLst/>
                <a:latin typeface="Calibri" panose="020F0502020204030204" pitchFamily="34" charset="0"/>
                <a:ea typeface="Aptos" panose="020B0004020202020204" pitchFamily="34" charset="0"/>
              </a:rPr>
              <a:t>God’s Plan:   E) We must be baptized to be saved. </a:t>
            </a:r>
            <a:r>
              <a:rPr lang="en-US" sz="2200" dirty="0">
                <a:effectLst/>
                <a:latin typeface="Calibri" panose="020F0502020204030204" pitchFamily="34" charset="0"/>
                <a:ea typeface="Aptos" panose="020B0004020202020204" pitchFamily="34" charset="0"/>
              </a:rPr>
              <a:t>  </a:t>
            </a:r>
          </a:p>
          <a:p>
            <a:pPr marL="0" indent="0">
              <a:lnSpc>
                <a:spcPct val="107000"/>
              </a:lnSpc>
              <a:spcBef>
                <a:spcPts val="0"/>
              </a:spcBef>
              <a:spcAft>
                <a:spcPts val="600"/>
              </a:spcAft>
              <a:buNone/>
            </a:pPr>
            <a:r>
              <a:rPr lang="en-US" sz="2200" b="1" dirty="0">
                <a:effectLst/>
                <a:latin typeface="Calibri" panose="020F0502020204030204" pitchFamily="34" charset="0"/>
                <a:ea typeface="Aptos" panose="020B0004020202020204" pitchFamily="34" charset="0"/>
              </a:rPr>
              <a:t>1 Peter 3:21 “</a:t>
            </a:r>
            <a:r>
              <a:rPr lang="en-US" sz="2200" dirty="0">
                <a:effectLst/>
                <a:latin typeface="Calibri" panose="020F0502020204030204" pitchFamily="34" charset="0"/>
                <a:ea typeface="Aptos" panose="020B0004020202020204" pitchFamily="34" charset="0"/>
              </a:rPr>
              <a:t>Corresponding to that, baptism now saves  you – not the removal of dirt from the flesh, but an appeal to God for a good conscience – through the resurrection of Jesus Christ.”   </a:t>
            </a:r>
          </a:p>
          <a:p>
            <a:pPr marL="0" indent="0">
              <a:lnSpc>
                <a:spcPct val="107000"/>
              </a:lnSpc>
              <a:spcBef>
                <a:spcPts val="0"/>
              </a:spcBef>
              <a:spcAft>
                <a:spcPts val="600"/>
              </a:spcAft>
              <a:buNone/>
            </a:pPr>
            <a:r>
              <a:rPr lang="en-US" sz="2200" b="1" dirty="0">
                <a:effectLst/>
                <a:latin typeface="Calibri" panose="020F0502020204030204" pitchFamily="34" charset="0"/>
                <a:ea typeface="Aptos" panose="020B0004020202020204" pitchFamily="34" charset="0"/>
              </a:rPr>
              <a:t>Mark 16:15,16 “</a:t>
            </a:r>
            <a:r>
              <a:rPr lang="en-US" sz="2200" dirty="0">
                <a:effectLst/>
                <a:latin typeface="Calibri" panose="020F0502020204030204" pitchFamily="34" charset="0"/>
                <a:ea typeface="Aptos" panose="020B0004020202020204" pitchFamily="34" charset="0"/>
              </a:rPr>
              <a:t>And Jesus said to them, ‘Go into all the world and preach the gospel to all creation. He who has believed and has been baptized shall be saved; but he who has disbelieved shall be condemned.”    </a:t>
            </a:r>
          </a:p>
          <a:p>
            <a:pPr marL="0" indent="0">
              <a:lnSpc>
                <a:spcPct val="107000"/>
              </a:lnSpc>
              <a:spcBef>
                <a:spcPts val="0"/>
              </a:spcBef>
              <a:spcAft>
                <a:spcPts val="600"/>
              </a:spcAft>
              <a:buNone/>
            </a:pPr>
            <a:r>
              <a:rPr lang="en-US" sz="2200" b="1" dirty="0">
                <a:effectLst/>
                <a:latin typeface="Calibri" panose="020F0502020204030204" pitchFamily="34" charset="0"/>
                <a:ea typeface="Aptos" panose="020B0004020202020204" pitchFamily="34" charset="0"/>
              </a:rPr>
              <a:t>Acts 8:35,36 “</a:t>
            </a:r>
            <a:r>
              <a:rPr lang="en-US" sz="2200" dirty="0">
                <a:effectLst/>
                <a:latin typeface="Calibri" panose="020F0502020204030204" pitchFamily="34" charset="0"/>
                <a:ea typeface="Aptos" panose="020B0004020202020204" pitchFamily="34" charset="0"/>
              </a:rPr>
              <a:t>Then Philip opened his mouth, and beginning from this Scripture </a:t>
            </a:r>
            <a:r>
              <a:rPr lang="en-US" sz="2200" b="1" dirty="0">
                <a:effectLst/>
                <a:latin typeface="Calibri" panose="020F0502020204030204" pitchFamily="34" charset="0"/>
                <a:ea typeface="Aptos" panose="020B0004020202020204" pitchFamily="34" charset="0"/>
              </a:rPr>
              <a:t>he preached Jesus to him</a:t>
            </a:r>
            <a:r>
              <a:rPr lang="en-US" sz="2200" dirty="0">
                <a:effectLst/>
                <a:latin typeface="Calibri" panose="020F0502020204030204" pitchFamily="34" charset="0"/>
                <a:ea typeface="Aptos" panose="020B0004020202020204" pitchFamily="34" charset="0"/>
              </a:rPr>
              <a:t> (</a:t>
            </a:r>
            <a:r>
              <a:rPr lang="en-US" sz="2200" i="1" dirty="0">
                <a:effectLst/>
                <a:latin typeface="Calibri" panose="020F0502020204030204" pitchFamily="34" charset="0"/>
                <a:ea typeface="Aptos" panose="020B0004020202020204" pitchFamily="34" charset="0"/>
              </a:rPr>
              <a:t>Ethiopian Eunuch</a:t>
            </a:r>
            <a:r>
              <a:rPr lang="en-US" sz="2200" dirty="0">
                <a:effectLst/>
                <a:latin typeface="Calibri" panose="020F0502020204030204" pitchFamily="34" charset="0"/>
                <a:ea typeface="Aptos" panose="020B0004020202020204" pitchFamily="34" charset="0"/>
              </a:rPr>
              <a:t>). As they went along the road they came to some water; and the eunuch said, ‘Look! Water! </a:t>
            </a:r>
            <a:r>
              <a:rPr lang="en-US" sz="2200" dirty="0">
                <a:solidFill>
                  <a:srgbClr val="FF0000"/>
                </a:solidFill>
                <a:effectLst/>
                <a:latin typeface="Calibri" panose="020F0502020204030204" pitchFamily="34" charset="0"/>
                <a:ea typeface="Aptos" panose="020B0004020202020204" pitchFamily="34" charset="0"/>
              </a:rPr>
              <a:t>What prevents me from being baptized</a:t>
            </a:r>
            <a:r>
              <a:rPr lang="en-US" sz="2200" dirty="0">
                <a:effectLst/>
                <a:latin typeface="Calibri" panose="020F0502020204030204" pitchFamily="34" charset="0"/>
                <a:ea typeface="Aptos" panose="020B0004020202020204" pitchFamily="34" charset="0"/>
              </a:rPr>
              <a:t>?’  . . . And he ordered the chariot to stop; and </a:t>
            </a:r>
            <a:r>
              <a:rPr lang="en-US" sz="2200" b="1" dirty="0">
                <a:effectLst/>
                <a:latin typeface="Calibri" panose="020F0502020204030204" pitchFamily="34" charset="0"/>
                <a:ea typeface="Aptos" panose="020B0004020202020204" pitchFamily="34" charset="0"/>
              </a:rPr>
              <a:t>they both went down</a:t>
            </a:r>
            <a:r>
              <a:rPr lang="en-US" sz="2200" dirty="0">
                <a:effectLst/>
                <a:latin typeface="Calibri" panose="020F0502020204030204" pitchFamily="34" charset="0"/>
                <a:ea typeface="Aptos" panose="020B0004020202020204" pitchFamily="34" charset="0"/>
              </a:rPr>
              <a:t> into the water, Philip as well as the eunuch, </a:t>
            </a:r>
            <a:r>
              <a:rPr lang="en-US" sz="2200" dirty="0">
                <a:solidFill>
                  <a:srgbClr val="FF0000"/>
                </a:solidFill>
                <a:effectLst/>
                <a:latin typeface="Calibri" panose="020F0502020204030204" pitchFamily="34" charset="0"/>
                <a:ea typeface="Aptos" panose="020B0004020202020204" pitchFamily="34" charset="0"/>
              </a:rPr>
              <a:t>and he baptized him.</a:t>
            </a:r>
            <a:r>
              <a:rPr lang="en-US" sz="2200" dirty="0">
                <a:effectLst/>
                <a:latin typeface="Calibri" panose="020F0502020204030204" pitchFamily="34" charset="0"/>
                <a:ea typeface="Aptos" panose="020B0004020202020204" pitchFamily="34" charset="0"/>
              </a:rPr>
              <a:t>” </a:t>
            </a:r>
            <a:r>
              <a:rPr lang="en-US" sz="800" i="1" dirty="0">
                <a:effectLst/>
                <a:latin typeface="Calibri" panose="020F0502020204030204" pitchFamily="34" charset="0"/>
                <a:ea typeface="Aptos" panose="020B0004020202020204" pitchFamily="34" charset="0"/>
              </a:rPr>
              <a:t>story = </a:t>
            </a:r>
            <a:r>
              <a:rPr lang="en-US" sz="800" i="1" dirty="0" err="1">
                <a:effectLst/>
                <a:latin typeface="Calibri" panose="020F0502020204030204" pitchFamily="34" charset="0"/>
                <a:ea typeface="Aptos" panose="020B0004020202020204" pitchFamily="34" charset="0"/>
              </a:rPr>
              <a:t>bptsm</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3662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Acts 2:37,38  “</a:t>
            </a:r>
            <a:r>
              <a:rPr lang="en-US" sz="2400" dirty="0">
                <a:effectLst/>
                <a:latin typeface="Calibri" panose="020F0502020204030204" pitchFamily="34" charset="0"/>
                <a:ea typeface="Aptos" panose="020B0004020202020204" pitchFamily="34" charset="0"/>
              </a:rPr>
              <a:t>now when they heard this, they were  </a:t>
            </a:r>
            <a:r>
              <a:rPr lang="en-US" sz="2400" b="1" dirty="0">
                <a:effectLst/>
                <a:latin typeface="Calibri" panose="020F0502020204030204" pitchFamily="34" charset="0"/>
                <a:ea typeface="Aptos" panose="020B0004020202020204" pitchFamily="34" charset="0"/>
              </a:rPr>
              <a:t>pierced to the heart</a:t>
            </a:r>
            <a:r>
              <a:rPr lang="en-US" sz="2400" dirty="0">
                <a:effectLst/>
                <a:latin typeface="Calibri" panose="020F0502020204030204" pitchFamily="34" charset="0"/>
                <a:ea typeface="Aptos" panose="020B0004020202020204" pitchFamily="34" charset="0"/>
              </a:rPr>
              <a:t> and asked, ‘Brethren, what shall we do?’ and Peter said to them, ‘</a:t>
            </a:r>
            <a:r>
              <a:rPr lang="en-US" sz="2400" b="1" dirty="0">
                <a:effectLst/>
                <a:latin typeface="Calibri" panose="020F0502020204030204" pitchFamily="34" charset="0"/>
                <a:ea typeface="Aptos" panose="020B0004020202020204" pitchFamily="34" charset="0"/>
              </a:rPr>
              <a:t>Repent</a:t>
            </a:r>
            <a:r>
              <a:rPr lang="en-US" sz="2400" dirty="0">
                <a:effectLst/>
                <a:latin typeface="Calibri" panose="020F0502020204030204" pitchFamily="34" charset="0"/>
                <a:ea typeface="Aptos" panose="020B0004020202020204" pitchFamily="34" charset="0"/>
              </a:rPr>
              <a:t>, </a:t>
            </a:r>
            <a:r>
              <a:rPr lang="en-US" sz="2400" dirty="0">
                <a:solidFill>
                  <a:srgbClr val="FF0000"/>
                </a:solidFill>
                <a:effectLst/>
                <a:latin typeface="Calibri" panose="020F0502020204030204" pitchFamily="34" charset="0"/>
                <a:ea typeface="Aptos" panose="020B0004020202020204" pitchFamily="34" charset="0"/>
              </a:rPr>
              <a:t>and each of you be baptized </a:t>
            </a:r>
            <a:r>
              <a:rPr lang="en-US" sz="2400" dirty="0">
                <a:effectLst/>
                <a:latin typeface="Calibri" panose="020F0502020204030204" pitchFamily="34" charset="0"/>
                <a:ea typeface="Aptos" panose="020B0004020202020204" pitchFamily="34" charset="0"/>
              </a:rPr>
              <a:t>in the name of Jesus Christ for the forgiveness of your sins; and you will receive the gift of the Holy Spirit.”    </a:t>
            </a:r>
          </a:p>
          <a:p>
            <a:pPr marL="0" indent="0">
              <a:lnSpc>
                <a:spcPct val="107000"/>
              </a:lnSpc>
              <a:spcBef>
                <a:spcPts val="0"/>
              </a:spcBef>
              <a:spcAft>
                <a:spcPts val="600"/>
              </a:spcAft>
              <a:buNone/>
            </a:pPr>
            <a:endParaRPr lang="en-US" sz="1000" dirty="0">
              <a:latin typeface="Calibri" panose="020F0502020204030204" pitchFamily="34" charset="0"/>
              <a:ea typeface="Aptos" panose="020B0004020202020204" pitchFamily="34" charset="0"/>
            </a:endParaRPr>
          </a:p>
          <a:p>
            <a:pPr marL="0" indent="0">
              <a:lnSpc>
                <a:spcPct val="107000"/>
              </a:lnSpc>
              <a:spcBef>
                <a:spcPts val="0"/>
              </a:spcBef>
              <a:spcAft>
                <a:spcPts val="600"/>
              </a:spcAft>
              <a:buNone/>
            </a:pPr>
            <a:r>
              <a:rPr lang="en-US" sz="2400" dirty="0">
                <a:effectLst/>
                <a:latin typeface="Calibri" panose="020F0502020204030204" pitchFamily="34" charset="0"/>
                <a:ea typeface="Aptos" panose="020B0004020202020204" pitchFamily="34" charset="0"/>
              </a:rPr>
              <a:t> </a:t>
            </a:r>
            <a:r>
              <a:rPr lang="en-US" sz="2400" b="1" dirty="0">
                <a:effectLst/>
                <a:latin typeface="Calibri" panose="020F0502020204030204" pitchFamily="34" charset="0"/>
                <a:ea typeface="Aptos" panose="020B0004020202020204" pitchFamily="34" charset="0"/>
              </a:rPr>
              <a:t>Rom 6:3,4,5 “</a:t>
            </a:r>
            <a:r>
              <a:rPr lang="en-US" sz="2400" dirty="0">
                <a:effectLst/>
                <a:latin typeface="Calibri" panose="020F0502020204030204" pitchFamily="34" charset="0"/>
                <a:ea typeface="Aptos" panose="020B0004020202020204" pitchFamily="34" charset="0"/>
              </a:rPr>
              <a:t>Or do you not know that </a:t>
            </a:r>
            <a:r>
              <a:rPr lang="en-US" sz="2400" dirty="0">
                <a:solidFill>
                  <a:srgbClr val="FF0000"/>
                </a:solidFill>
                <a:effectLst/>
                <a:latin typeface="Calibri" panose="020F0502020204030204" pitchFamily="34" charset="0"/>
                <a:ea typeface="Aptos" panose="020B0004020202020204" pitchFamily="34" charset="0"/>
              </a:rPr>
              <a:t>all of </a:t>
            </a:r>
            <a:r>
              <a:rPr lang="en-US" sz="2400" b="1" dirty="0">
                <a:solidFill>
                  <a:srgbClr val="FF0000"/>
                </a:solidFill>
                <a:effectLst/>
                <a:latin typeface="Calibri" panose="020F0502020204030204" pitchFamily="34" charset="0"/>
                <a:ea typeface="Aptos" panose="020B0004020202020204" pitchFamily="34" charset="0"/>
              </a:rPr>
              <a:t>us </a:t>
            </a:r>
            <a:r>
              <a:rPr lang="en-US" sz="2400" dirty="0">
                <a:solidFill>
                  <a:srgbClr val="FF0000"/>
                </a:solidFill>
                <a:effectLst/>
                <a:latin typeface="Calibri" panose="020F0502020204030204" pitchFamily="34" charset="0"/>
                <a:ea typeface="Aptos" panose="020B0004020202020204" pitchFamily="34" charset="0"/>
              </a:rPr>
              <a:t>who have been baptized into Christ Jesus </a:t>
            </a:r>
            <a:r>
              <a:rPr lang="en-US" sz="2400" dirty="0">
                <a:solidFill>
                  <a:srgbClr val="00B050"/>
                </a:solidFill>
                <a:effectLst/>
                <a:latin typeface="Calibri" panose="020F0502020204030204" pitchFamily="34" charset="0"/>
                <a:ea typeface="Aptos" panose="020B0004020202020204" pitchFamily="34" charset="0"/>
              </a:rPr>
              <a:t>have been baptized into His death</a:t>
            </a:r>
            <a:r>
              <a:rPr lang="en-US" sz="2400" dirty="0">
                <a:effectLst/>
                <a:latin typeface="Calibri" panose="020F0502020204030204" pitchFamily="34" charset="0"/>
                <a:ea typeface="Aptos" panose="020B0004020202020204" pitchFamily="34" charset="0"/>
              </a:rPr>
              <a:t>? Therefore, we have been buried with Him through baptism into death, so that as Christ was raised from the dead through the glory of the Father, </a:t>
            </a:r>
            <a:r>
              <a:rPr lang="en-US" sz="2400" dirty="0">
                <a:solidFill>
                  <a:srgbClr val="00B0F0"/>
                </a:solidFill>
                <a:effectLst/>
                <a:latin typeface="Calibri" panose="020F0502020204030204" pitchFamily="34" charset="0"/>
                <a:ea typeface="Aptos" panose="020B0004020202020204" pitchFamily="34" charset="0"/>
              </a:rPr>
              <a:t>so we too might walk in newness of life</a:t>
            </a:r>
            <a:r>
              <a:rPr lang="en-US" sz="2400" dirty="0">
                <a:effectLst/>
                <a:latin typeface="Calibri" panose="020F0502020204030204" pitchFamily="34" charset="0"/>
                <a:ea typeface="Aptos" panose="020B0004020202020204" pitchFamily="34" charset="0"/>
              </a:rPr>
              <a:t>. </a:t>
            </a:r>
            <a:r>
              <a:rPr lang="en-US" sz="2400" dirty="0">
                <a:solidFill>
                  <a:srgbClr val="FF0000"/>
                </a:solidFill>
                <a:effectLst/>
                <a:latin typeface="Calibri" panose="020F0502020204030204" pitchFamily="34" charset="0"/>
                <a:ea typeface="Aptos" panose="020B0004020202020204" pitchFamily="34" charset="0"/>
              </a:rPr>
              <a:t>For if </a:t>
            </a:r>
            <a:r>
              <a:rPr lang="en-US" sz="2400" b="1" dirty="0">
                <a:solidFill>
                  <a:srgbClr val="FF0000"/>
                </a:solidFill>
                <a:effectLst/>
                <a:latin typeface="Calibri" panose="020F0502020204030204" pitchFamily="34" charset="0"/>
                <a:ea typeface="Aptos" panose="020B0004020202020204" pitchFamily="34" charset="0"/>
              </a:rPr>
              <a:t>we have become united with Him </a:t>
            </a:r>
            <a:r>
              <a:rPr lang="en-US" sz="2400" dirty="0">
                <a:solidFill>
                  <a:srgbClr val="FF0000"/>
                </a:solidFill>
                <a:effectLst/>
                <a:latin typeface="Calibri" panose="020F0502020204030204" pitchFamily="34" charset="0"/>
                <a:ea typeface="Aptos" panose="020B0004020202020204" pitchFamily="34" charset="0"/>
              </a:rPr>
              <a:t>in the likeness of His death, certainly we shall also be in the likeness of His resurrection</a:t>
            </a:r>
            <a:r>
              <a:rPr lang="en-US" sz="2400" dirty="0">
                <a:effectLst/>
                <a:latin typeface="Calibri" panose="020F0502020204030204" pitchFamily="34" charset="0"/>
                <a:ea typeface="Aptos" panose="020B0004020202020204" pitchFamily="34" charset="0"/>
              </a:rPr>
              <a:t>.’”    </a:t>
            </a:r>
            <a:r>
              <a:rPr lang="en-US" sz="800" i="1" dirty="0">
                <a:effectLst/>
                <a:latin typeface="Calibri" panose="020F0502020204030204" pitchFamily="34" charset="0"/>
                <a:ea typeface="Aptos" panose="020B0004020202020204" pitchFamily="34" charset="0"/>
              </a:rPr>
              <a:t>Paul put it this way</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1441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Calibri" panose="020F0502020204030204" pitchFamily="34" charset="0"/>
                <a:ea typeface="Aptos" panose="020B0004020202020204" pitchFamily="34" charset="0"/>
              </a:rPr>
              <a:t>Rom 6:6-8   “</a:t>
            </a:r>
            <a:r>
              <a:rPr lang="en-US" dirty="0">
                <a:effectLst/>
                <a:latin typeface="Calibri" panose="020F0502020204030204" pitchFamily="34" charset="0"/>
                <a:ea typeface="Aptos" panose="020B0004020202020204" pitchFamily="34" charset="0"/>
              </a:rPr>
              <a:t>knowing this, that our old self was crucified with Him, in order that </a:t>
            </a:r>
            <a:r>
              <a:rPr lang="en-US" b="1" dirty="0">
                <a:effectLst/>
                <a:latin typeface="Calibri" panose="020F0502020204030204" pitchFamily="34" charset="0"/>
                <a:ea typeface="Aptos" panose="020B0004020202020204" pitchFamily="34" charset="0"/>
              </a:rPr>
              <a:t>our body of sin might be done away with</a:t>
            </a:r>
            <a:r>
              <a:rPr lang="en-US" dirty="0">
                <a:effectLst/>
                <a:latin typeface="Calibri" panose="020F0502020204030204" pitchFamily="34" charset="0"/>
                <a:ea typeface="Aptos" panose="020B0004020202020204" pitchFamily="34" charset="0"/>
              </a:rPr>
              <a:t>, so that we would no longer be slaves to sin; for he who has died is freed from sin. Now if we have died with Christ, we believe that </a:t>
            </a:r>
            <a:r>
              <a:rPr lang="en-US" b="1" dirty="0">
                <a:effectLst/>
                <a:latin typeface="Calibri" panose="020F0502020204030204" pitchFamily="34" charset="0"/>
                <a:ea typeface="Aptos" panose="020B0004020202020204" pitchFamily="34" charset="0"/>
              </a:rPr>
              <a:t>we shall also live with Him</a:t>
            </a:r>
            <a:r>
              <a:rPr lang="en-US" dirty="0">
                <a:effectLst/>
                <a:latin typeface="Calibri" panose="020F0502020204030204" pitchFamily="34" charset="0"/>
                <a:ea typeface="Aptos" panose="020B0004020202020204" pitchFamily="34" charset="0"/>
              </a:rPr>
              <a:t>”.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6292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God’s Plan:      F) We must be  </a:t>
            </a:r>
            <a:r>
              <a:rPr lang="en-US" sz="2400" b="1" kern="100" dirty="0">
                <a:effectLst/>
                <a:latin typeface="Tempus Sans ITC" panose="04020404030D07020202" pitchFamily="82" charset="0"/>
                <a:ea typeface="Aptos" panose="020B0004020202020204" pitchFamily="34" charset="0"/>
                <a:cs typeface="Calibri" panose="020F0502020204030204" pitchFamily="34" charset="0"/>
              </a:rPr>
              <a:t>faithful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until death.   </a:t>
            </a:r>
          </a:p>
          <a:p>
            <a:pPr marL="0" marR="0" indent="0">
              <a:lnSpc>
                <a:spcPct val="115000"/>
              </a:lnSpc>
              <a:spcBef>
                <a:spcPts val="0"/>
              </a:spcBef>
              <a:spcAft>
                <a:spcPts val="8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Rev 2:10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Do not fear what you are about to suffer. . . . </a:t>
            </a:r>
            <a:r>
              <a:rPr lang="en-US" sz="2400" kern="100" dirty="0">
                <a:solidFill>
                  <a:srgbClr val="FF0000"/>
                </a:solidFill>
                <a:effectLst/>
                <a:latin typeface="Calibri" panose="020F0502020204030204" pitchFamily="34" charset="0"/>
                <a:ea typeface="Aptos" panose="020B0004020202020204" pitchFamily="34" charset="0"/>
                <a:cs typeface="Times New Roman" panose="02020603050405020304" pitchFamily="18" charset="0"/>
              </a:rPr>
              <a:t>Be faithful until death</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and I will give you the crown of life.” </a:t>
            </a:r>
          </a:p>
          <a:p>
            <a:pPr marL="0" marR="0" indent="0">
              <a:lnSpc>
                <a:spcPct val="115000"/>
              </a:lnSpc>
              <a:spcBef>
                <a:spcPts val="0"/>
              </a:spcBef>
              <a:spcAft>
                <a:spcPts val="800"/>
              </a:spcAft>
              <a:buNone/>
            </a:pP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Eph 2:10 “</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For we are His workmanship, </a:t>
            </a:r>
            <a:r>
              <a:rPr lang="en-US" sz="2400" b="1" kern="100" dirty="0">
                <a:effectLst/>
                <a:latin typeface="Calibri" panose="020F0502020204030204" pitchFamily="34" charset="0"/>
                <a:ea typeface="Aptos" panose="020B0004020202020204" pitchFamily="34" charset="0"/>
                <a:cs typeface="Times New Roman" panose="02020603050405020304" pitchFamily="18" charset="0"/>
              </a:rPr>
              <a:t>created</a:t>
            </a:r>
            <a:r>
              <a:rPr lang="en-US" sz="2400" kern="100" dirty="0">
                <a:effectLst/>
                <a:latin typeface="Calibri" panose="020F0502020204030204" pitchFamily="34" charset="0"/>
                <a:ea typeface="Aptos" panose="020B0004020202020204" pitchFamily="34" charset="0"/>
                <a:cs typeface="Times New Roman" panose="02020603050405020304" pitchFamily="18" charset="0"/>
              </a:rPr>
              <a:t> in Christ Jesus for good works, which God prepared beforehand, that we should walk in them.”  </a:t>
            </a:r>
            <a:r>
              <a:rPr lang="en-US" sz="800" i="1" kern="100" dirty="0">
                <a:effectLst/>
                <a:latin typeface="Calibri" panose="020F0502020204030204" pitchFamily="34" charset="0"/>
                <a:ea typeface="Aptos" panose="020B0004020202020204" pitchFamily="34" charset="0"/>
                <a:cs typeface="Times New Roman" panose="02020603050405020304" pitchFamily="18" charset="0"/>
              </a:rPr>
              <a:t>faithful = works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b="1" dirty="0">
                <a:effectLst/>
                <a:latin typeface="Calibri" panose="020F0502020204030204" pitchFamily="34" charset="0"/>
                <a:ea typeface="Aptos" panose="020B0004020202020204" pitchFamily="34" charset="0"/>
              </a:rPr>
              <a:t>2 Cor 5:17 “</a:t>
            </a:r>
            <a:r>
              <a:rPr lang="en-US" sz="2400" dirty="0">
                <a:effectLst/>
                <a:latin typeface="Aptos" panose="020B0004020202020204" pitchFamily="34" charset="0"/>
                <a:ea typeface="Aptos" panose="020B0004020202020204" pitchFamily="34" charset="0"/>
                <a:cs typeface="Times New Roman" panose="02020603050405020304" pitchFamily="18" charset="0"/>
              </a:rPr>
              <a:t>Therefore, if anyone is in Christ, the new creation has come: The old has gone, the new is here!”   </a:t>
            </a:r>
            <a:r>
              <a:rPr lang="en-US" sz="2400" b="1" dirty="0">
                <a:effectLst/>
                <a:latin typeface="Aptos" panose="020B0004020202020204" pitchFamily="34" charset="0"/>
                <a:ea typeface="Aptos" panose="020B0004020202020204" pitchFamily="34" charset="0"/>
                <a:cs typeface="Times New Roman" panose="02020603050405020304" pitchFamily="18" charset="0"/>
              </a:rPr>
              <a:t>Ephesians 4:24</a:t>
            </a:r>
            <a:r>
              <a:rPr lang="en-US" sz="2400" dirty="0">
                <a:effectLst/>
                <a:latin typeface="Aptos" panose="020B0004020202020204" pitchFamily="34" charset="0"/>
                <a:ea typeface="Aptos" panose="020B0004020202020204" pitchFamily="34" charset="0"/>
                <a:cs typeface="Times New Roman" panose="02020603050405020304" pitchFamily="18" charset="0"/>
              </a:rPr>
              <a:t> “and put on the new self, which in the likeness of God has been created in righteousness and holiness of the truth.”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5352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2 Tim 2:12 “If we endure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faithfully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we will also reign with Him; If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we deny Him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actions</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He also will deny us.”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Col 3:1-3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if you have been raised up with Christ</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keep seeking the things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above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where Christ is, seated at the right had of God.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Set your mind on the things above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not on the things that are on earth. For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you have died and your life is hidden with Christ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 God.”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Jas 1:12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Blessed is a man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who perseveres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remains faithful</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under trial</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 once he has been approved, he will receive the crown of live which the Lord has promised to those who love Him.”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13792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Mt 13:23 “</a:t>
            </a:r>
            <a:r>
              <a:rPr lang="en-US" sz="2400" dirty="0">
                <a:effectLst/>
                <a:latin typeface="Aptos" panose="020B0004020202020204" pitchFamily="34" charset="0"/>
                <a:ea typeface="Aptos" panose="020B0004020202020204" pitchFamily="34" charset="0"/>
                <a:cs typeface="Times New Roman" panose="02020603050405020304" pitchFamily="18" charset="0"/>
              </a:rPr>
              <a:t>And the one on whom seed was sown on the good soil, this is the man who hears the word and understands it; who indeed bears fruit and brings forth, some a hundredfold, some sixty, and some thirty.”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Mt 3:8 “</a:t>
            </a:r>
            <a:r>
              <a:rPr lang="en-US" sz="2400" dirty="0">
                <a:effectLst/>
                <a:latin typeface="Aptos" panose="020B0004020202020204" pitchFamily="34" charset="0"/>
                <a:ea typeface="Aptos" panose="020B0004020202020204" pitchFamily="34" charset="0"/>
                <a:cs typeface="Times New Roman" panose="02020603050405020304" pitchFamily="18" charset="0"/>
              </a:rPr>
              <a:t>(Jesus said to them), Therefore </a:t>
            </a:r>
            <a:r>
              <a:rPr lang="en-US" sz="2400" b="1" dirty="0">
                <a:effectLst/>
                <a:latin typeface="Aptos" panose="020B0004020202020204" pitchFamily="34" charset="0"/>
                <a:ea typeface="Aptos" panose="020B0004020202020204" pitchFamily="34" charset="0"/>
                <a:cs typeface="Times New Roman" panose="02020603050405020304" pitchFamily="18" charset="0"/>
              </a:rPr>
              <a:t>bear fruit</a:t>
            </a:r>
            <a:r>
              <a:rPr lang="en-US" sz="2400" dirty="0">
                <a:effectLst/>
                <a:latin typeface="Aptos" panose="020B0004020202020204" pitchFamily="34" charset="0"/>
                <a:ea typeface="Aptos" panose="020B0004020202020204" pitchFamily="34" charset="0"/>
                <a:cs typeface="Times New Roman" panose="02020603050405020304" pitchFamily="18" charset="0"/>
              </a:rPr>
              <a:t> in keeping with repentance.”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James 2:20 “</a:t>
            </a:r>
            <a:r>
              <a:rPr lang="en-US" sz="2400" dirty="0">
                <a:effectLst/>
                <a:latin typeface="Aptos" panose="020B0004020202020204" pitchFamily="34" charset="0"/>
                <a:ea typeface="Aptos" panose="020B0004020202020204" pitchFamily="34" charset="0"/>
                <a:cs typeface="Times New Roman" panose="02020603050405020304" pitchFamily="18" charset="0"/>
              </a:rPr>
              <a:t>But are you willing to recognize you foolish fellow, that faith without works is useless?”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9720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cs typeface="Times New Roman" panose="02020603050405020304" pitchFamily="18" charset="0"/>
              </a:rPr>
              <a:t>Conclusion</a:t>
            </a:r>
            <a:r>
              <a:rPr lang="en-US" sz="2400" kern="0" dirty="0">
                <a:effectLst/>
                <a:latin typeface="Calibri" panose="020F0502020204030204" pitchFamily="34" charset="0"/>
                <a:ea typeface="Times New Roman" panose="02020603050405020304" pitchFamily="18" charset="0"/>
                <a:cs typeface="Times New Roman" panose="02020603050405020304" pitchFamily="18" charset="0"/>
              </a:rPr>
              <a:t>:    Once we have heard the Word it is up to us to respond with belief, repentance, confession, and baptism. This is then followed by a faithful and Godly productive life for God’s Kingdom. If we do so then we will be rewarded with an eternal WITH our Lord and Savior Jesus Christ – </a:t>
            </a:r>
          </a:p>
          <a:p>
            <a:pPr marL="0" indent="0">
              <a:lnSpc>
                <a:spcPct val="107000"/>
              </a:lnSpc>
              <a:spcBef>
                <a:spcPts val="0"/>
              </a:spcBef>
              <a:spcAft>
                <a:spcPts val="600"/>
              </a:spcAft>
              <a:buNone/>
            </a:pPr>
            <a:r>
              <a:rPr lang="en-US" sz="2200" kern="0" dirty="0">
                <a:latin typeface="Calibri" panose="020F0502020204030204" pitchFamily="34" charset="0"/>
                <a:ea typeface="Times New Roman" panose="02020603050405020304" pitchFamily="18" charset="0"/>
                <a:cs typeface="Times New Roman" panose="02020603050405020304" pitchFamily="18" charset="0"/>
              </a:rPr>
              <a:t>We will be seated </a:t>
            </a:r>
            <a:r>
              <a:rPr lang="en-US" sz="2200" kern="0" dirty="0">
                <a:effectLst/>
                <a:latin typeface="Calibri" panose="020F0502020204030204" pitchFamily="34" charset="0"/>
                <a:ea typeface="Times New Roman" panose="02020603050405020304" pitchFamily="18" charset="0"/>
                <a:cs typeface="Times New Roman" panose="02020603050405020304" pitchFamily="18" charset="0"/>
              </a:rPr>
              <a:t>at the right hand of God with Christ </a:t>
            </a:r>
            <a:r>
              <a:rPr lang="en-US" sz="2200" i="1" kern="0" dirty="0">
                <a:effectLst/>
                <a:latin typeface="Calibri" panose="020F0502020204030204" pitchFamily="34" charset="0"/>
                <a:ea typeface="Times New Roman" panose="02020603050405020304" pitchFamily="18" charset="0"/>
                <a:cs typeface="Times New Roman" panose="02020603050405020304" pitchFamily="18" charset="0"/>
              </a:rPr>
              <a:t>(Rev 3:21)</a:t>
            </a:r>
            <a:endParaRPr lang="en-US" sz="2200" i="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0308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God’s Plan</a:t>
            </a: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Of Salvation</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None/>
            </a:pPr>
            <a:r>
              <a:rPr lang="en-US" b="1" kern="1800" dirty="0">
                <a:effectLst/>
                <a:latin typeface="Calibri" panose="020F0502020204030204" pitchFamily="34" charset="0"/>
                <a:ea typeface="Times New Roman" panose="02020603050405020304" pitchFamily="18" charset="0"/>
              </a:rPr>
              <a:t>God’s Plan of Salvation</a:t>
            </a:r>
            <a:endParaRPr lang="en-US" dirty="0">
              <a:effectLst/>
              <a:latin typeface="Times New Roman" panose="02020603050405020304" pitchFamily="18" charset="0"/>
              <a:ea typeface="Times New Roman" panose="02020603050405020304" pitchFamily="18" charset="0"/>
            </a:endParaRPr>
          </a:p>
          <a:p>
            <a:pPr marL="0" marR="0" indent="0">
              <a:buNone/>
            </a:pPr>
            <a:endParaRPr lang="en-US" b="1" kern="1800" dirty="0">
              <a:effectLst/>
              <a:latin typeface="Calibri" panose="020F0502020204030204" pitchFamily="34" charset="0"/>
              <a:ea typeface="Times New Roman" panose="02020603050405020304" pitchFamily="18" charset="0"/>
            </a:endParaRPr>
          </a:p>
          <a:p>
            <a:pPr marL="0" marR="0" indent="0">
              <a:buNone/>
            </a:pPr>
            <a:r>
              <a:rPr lang="en-US" b="1" kern="1800" dirty="0">
                <a:effectLst/>
                <a:latin typeface="Calibri" panose="020F0502020204030204" pitchFamily="34" charset="0"/>
                <a:ea typeface="Times New Roman" panose="02020603050405020304" pitchFamily="18" charset="0"/>
              </a:rPr>
              <a:t>Mt 28:19,20  “</a:t>
            </a:r>
            <a:r>
              <a:rPr lang="en-US" kern="1800" dirty="0">
                <a:effectLst/>
                <a:latin typeface="Calibri" panose="020F0502020204030204" pitchFamily="34" charset="0"/>
                <a:ea typeface="Times New Roman" panose="02020603050405020304" pitchFamily="18" charset="0"/>
              </a:rPr>
              <a:t>Go therefore and make disciples of all the nations, baptizing them in the name of the Father and the Son and the Holy Spirit, teaching them to observe all that I commanded you; and lo, I am with your always, even to the end of the age.” </a:t>
            </a:r>
            <a:endParaRPr lang="en-US" dirty="0">
              <a:effectLst/>
              <a:latin typeface="Times New Roman" panose="02020603050405020304" pitchFamily="18" charset="0"/>
              <a:ea typeface="Times New Roman" panose="02020603050405020304" pitchFamily="18" charset="0"/>
            </a:endParaRP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buNone/>
            </a:pPr>
            <a:r>
              <a:rPr lang="en-US" b="1" kern="1800" dirty="0">
                <a:effectLst/>
                <a:latin typeface="Calibri" panose="020F0502020204030204" pitchFamily="34" charset="0"/>
                <a:ea typeface="Times New Roman" panose="02020603050405020304" pitchFamily="18" charset="0"/>
              </a:rPr>
              <a:t>Mt 28:19,20  - </a:t>
            </a:r>
          </a:p>
          <a:p>
            <a:pPr marL="0" marR="0" indent="0">
              <a:buNone/>
            </a:pPr>
            <a:r>
              <a:rPr lang="en-US" b="1" kern="1800" dirty="0">
                <a:solidFill>
                  <a:srgbClr val="FF0000"/>
                </a:solidFill>
                <a:effectLst/>
                <a:latin typeface="Calibri" panose="020F0502020204030204" pitchFamily="34" charset="0"/>
                <a:ea typeface="Times New Roman" panose="02020603050405020304" pitchFamily="18" charset="0"/>
              </a:rPr>
              <a:t>“</a:t>
            </a:r>
            <a:r>
              <a:rPr lang="en-US" kern="1800" dirty="0">
                <a:solidFill>
                  <a:srgbClr val="FF0000"/>
                </a:solidFill>
                <a:effectLst/>
                <a:latin typeface="Calibri" panose="020F0502020204030204" pitchFamily="34" charset="0"/>
                <a:ea typeface="Times New Roman" panose="02020603050405020304" pitchFamily="18" charset="0"/>
              </a:rPr>
              <a:t>Go therefore and make disciples of all the nations: </a:t>
            </a:r>
            <a:r>
              <a:rPr lang="en-US" kern="1800" dirty="0">
                <a:solidFill>
                  <a:srgbClr val="FF0000"/>
                </a:solidFill>
                <a:effectLst/>
                <a:latin typeface="Tempus Sans ITC" panose="04020404030D07020202" pitchFamily="82" charset="0"/>
                <a:ea typeface="Times New Roman" panose="02020603050405020304" pitchFamily="18" charset="0"/>
              </a:rPr>
              <a:t>       </a:t>
            </a:r>
          </a:p>
          <a:p>
            <a:pPr marL="0" marR="0" indent="0">
              <a:buNone/>
            </a:pPr>
            <a:endParaRPr lang="en-US" kern="1800" dirty="0">
              <a:solidFill>
                <a:srgbClr val="FF0000"/>
              </a:solidFill>
              <a:effectLst/>
              <a:latin typeface="Calibri" panose="020F0502020204030204" pitchFamily="34" charset="0"/>
              <a:ea typeface="Times New Roman" panose="02020603050405020304" pitchFamily="18" charset="0"/>
            </a:endParaRPr>
          </a:p>
          <a:p>
            <a:pPr marL="0" marR="0" indent="0">
              <a:buNone/>
            </a:pPr>
            <a:r>
              <a:rPr lang="en-US" kern="1800" dirty="0">
                <a:solidFill>
                  <a:srgbClr val="FF0000"/>
                </a:solidFill>
                <a:effectLst/>
                <a:latin typeface="Calibri" panose="020F0502020204030204" pitchFamily="34" charset="0"/>
                <a:ea typeface="Times New Roman" panose="02020603050405020304" pitchFamily="18" charset="0"/>
              </a:rPr>
              <a:t>baptizing them in the name of the Father and the Son and the Holy Spirit: </a:t>
            </a:r>
          </a:p>
          <a:p>
            <a:pPr marL="0" marR="0" indent="0">
              <a:buNone/>
            </a:pPr>
            <a:endParaRPr lang="en-US" kern="1800" dirty="0">
              <a:solidFill>
                <a:srgbClr val="FF0000"/>
              </a:solidFill>
              <a:effectLst/>
              <a:latin typeface="Calibri" panose="020F0502020204030204" pitchFamily="34" charset="0"/>
              <a:ea typeface="Times New Roman" panose="02020603050405020304" pitchFamily="18" charset="0"/>
            </a:endParaRPr>
          </a:p>
          <a:p>
            <a:pPr marL="0" marR="0" indent="0">
              <a:buNone/>
            </a:pPr>
            <a:r>
              <a:rPr lang="en-US" kern="1800" dirty="0">
                <a:solidFill>
                  <a:srgbClr val="FF0000"/>
                </a:solidFill>
                <a:effectLst/>
                <a:latin typeface="Calibri" panose="020F0502020204030204" pitchFamily="34" charset="0"/>
                <a:ea typeface="Times New Roman" panose="02020603050405020304" pitchFamily="18" charset="0"/>
              </a:rPr>
              <a:t>teaching them to observe all that I commanded you</a:t>
            </a:r>
            <a:r>
              <a:rPr lang="en-US" kern="1800" dirty="0">
                <a:effectLst/>
                <a:latin typeface="Calibri" panose="020F0502020204030204" pitchFamily="34"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marR="0" indent="0">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buNone/>
            </a:pPr>
            <a:r>
              <a:rPr lang="en-US" b="1" kern="1800" dirty="0">
                <a:effectLst/>
                <a:latin typeface="Calibri" panose="020F0502020204030204" pitchFamily="34" charset="0"/>
                <a:ea typeface="Times New Roman" panose="02020603050405020304" pitchFamily="18" charset="0"/>
              </a:rPr>
              <a:t>Detailed Examination of God’s Plan:    </a:t>
            </a:r>
          </a:p>
          <a:p>
            <a:pPr marL="342900" marR="0" indent="-342900">
              <a:buAutoNum type="alphaUcParenR"/>
            </a:pPr>
            <a:r>
              <a:rPr lang="en-US" sz="2400" b="1" kern="1800" dirty="0">
                <a:effectLst/>
                <a:latin typeface="Calibri" panose="020F0502020204030204" pitchFamily="34" charset="0"/>
                <a:ea typeface="Times New Roman" panose="02020603050405020304" pitchFamily="18" charset="0"/>
              </a:rPr>
              <a:t>The first portion of the plan is that people must hear the message.  </a:t>
            </a:r>
            <a:r>
              <a:rPr lang="en-US" sz="2400" kern="1800" dirty="0">
                <a:effectLst/>
                <a:latin typeface="Calibri" panose="020F0502020204030204" pitchFamily="34" charset="0"/>
                <a:ea typeface="Times New Roman" panose="02020603050405020304" pitchFamily="18" charset="0"/>
              </a:rPr>
              <a:t>  </a:t>
            </a:r>
          </a:p>
          <a:p>
            <a:pPr marL="0" marR="0" indent="0">
              <a:buNone/>
            </a:pPr>
            <a:r>
              <a:rPr lang="en-US" sz="2400" b="1" kern="1800" dirty="0">
                <a:effectLst/>
                <a:latin typeface="Calibri" panose="020F0502020204030204" pitchFamily="34" charset="0"/>
                <a:ea typeface="Times New Roman" panose="02020603050405020304" pitchFamily="18" charset="0"/>
              </a:rPr>
              <a:t>Rom 10:14 “</a:t>
            </a:r>
            <a:r>
              <a:rPr lang="en-US" sz="2400" kern="1800" dirty="0">
                <a:effectLst/>
                <a:latin typeface="Calibri" panose="020F0502020204030204" pitchFamily="34" charset="0"/>
                <a:ea typeface="Times New Roman" panose="02020603050405020304" pitchFamily="18" charset="0"/>
              </a:rPr>
              <a:t>How then will they call on Him in whom they have not believed? How will they believe in Hm whom they have not heard: and how will they hear without a preacher?”    </a:t>
            </a:r>
            <a:r>
              <a:rPr lang="en-US" sz="800" i="1" kern="1800" dirty="0">
                <a:effectLst/>
                <a:latin typeface="Calibri" panose="020F0502020204030204" pitchFamily="34" charset="0"/>
                <a:ea typeface="Times New Roman" panose="02020603050405020304" pitchFamily="18" charset="0"/>
              </a:rPr>
              <a:t>hear to believe / important to God </a:t>
            </a:r>
            <a:endParaRPr lang="en-US" sz="800" i="1" dirty="0">
              <a:effectLst/>
              <a:latin typeface="Times New Roman" panose="02020603050405020304" pitchFamily="18" charset="0"/>
              <a:ea typeface="Times New Roman" panose="02020603050405020304" pitchFamily="18" charset="0"/>
            </a:endParaRPr>
          </a:p>
          <a:p>
            <a:pPr marL="0" indent="0">
              <a:buNone/>
            </a:pPr>
            <a:r>
              <a:rPr lang="en-US" sz="2400" b="1" kern="1800" dirty="0">
                <a:effectLst/>
                <a:latin typeface="Calibri" panose="020F0502020204030204" pitchFamily="34" charset="0"/>
                <a:ea typeface="Aptos" panose="020B0004020202020204" pitchFamily="34" charset="0"/>
              </a:rPr>
              <a:t>1 Tim 2:3,4 “</a:t>
            </a:r>
            <a:r>
              <a:rPr lang="en-US" sz="2400" kern="1800" dirty="0">
                <a:effectLst/>
                <a:latin typeface="Calibri" panose="020F0502020204030204" pitchFamily="34" charset="0"/>
                <a:ea typeface="Aptos" panose="020B0004020202020204" pitchFamily="34" charset="0"/>
              </a:rPr>
              <a:t>This is good and acceptable in the sight of God our Savior, who desires all men to be saved and to come to the knowledge of the truth.”   </a:t>
            </a:r>
          </a:p>
          <a:p>
            <a:pPr marL="0" indent="0">
              <a:buNone/>
            </a:pPr>
            <a:r>
              <a:rPr lang="en-US" sz="2400" b="1" kern="1800" dirty="0">
                <a:effectLst/>
                <a:latin typeface="Calibri" panose="020F0502020204030204" pitchFamily="34" charset="0"/>
                <a:ea typeface="Aptos" panose="020B0004020202020204" pitchFamily="34" charset="0"/>
              </a:rPr>
              <a:t>2 Peter 3:9 “</a:t>
            </a:r>
            <a:r>
              <a:rPr lang="en-US" sz="2400" kern="1800" dirty="0">
                <a:effectLst/>
                <a:latin typeface="Calibri" panose="020F0502020204030204" pitchFamily="34" charset="0"/>
                <a:ea typeface="Aptos" panose="020B0004020202020204" pitchFamily="34" charset="0"/>
              </a:rPr>
              <a:t>The Lord is not slow about His promise but is patient toward you, not wishing any to perish but for all to come to    </a:t>
            </a:r>
            <a:r>
              <a:rPr lang="en-US" sz="800" i="1" kern="1800" dirty="0">
                <a:effectLst/>
                <a:latin typeface="Calibri" panose="020F0502020204030204" pitchFamily="34" charset="0"/>
                <a:ea typeface="Aptos" panose="020B0004020202020204" pitchFamily="34" charset="0"/>
              </a:rPr>
              <a:t>He cares Jn 3:16 = we care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800" dirty="0">
                <a:effectLst/>
                <a:latin typeface="Calibri" panose="020F0502020204030204" pitchFamily="34" charset="0"/>
                <a:ea typeface="Aptos" panose="020B0004020202020204" pitchFamily="34" charset="0"/>
              </a:rPr>
              <a:t>God’s Plan:        B) Those that hear must then believe: </a:t>
            </a:r>
            <a:r>
              <a:rPr lang="en-US" sz="2400" b="1" kern="1800" dirty="0">
                <a:solidFill>
                  <a:srgbClr val="00B050"/>
                </a:solidFill>
                <a:effectLst/>
                <a:latin typeface="Calibri" panose="020F0502020204030204" pitchFamily="34" charset="0"/>
                <a:ea typeface="Aptos" panose="020B0004020202020204" pitchFamily="34" charset="0"/>
              </a:rPr>
              <a:t>   </a:t>
            </a:r>
            <a:endParaRPr lang="en-US" sz="2400" b="1" kern="1800" dirty="0">
              <a:solidFill>
                <a:srgbClr val="00B050"/>
              </a:solidFill>
              <a:latin typeface="Calibri" panose="020F0502020204030204" pitchFamily="34" charset="0"/>
              <a:ea typeface="Aptos" panose="020B0004020202020204" pitchFamily="34" charset="0"/>
            </a:endParaRPr>
          </a:p>
          <a:p>
            <a:pPr marL="0" indent="0">
              <a:lnSpc>
                <a:spcPct val="107000"/>
              </a:lnSpc>
              <a:spcBef>
                <a:spcPts val="0"/>
              </a:spcBef>
              <a:spcAft>
                <a:spcPts val="600"/>
              </a:spcAft>
              <a:buNone/>
            </a:pPr>
            <a:r>
              <a:rPr lang="en-US" sz="2400" b="1" kern="1800" dirty="0">
                <a:effectLst/>
                <a:latin typeface="Calibri" panose="020F0502020204030204" pitchFamily="34" charset="0"/>
                <a:ea typeface="Aptos" panose="020B0004020202020204" pitchFamily="34" charset="0"/>
              </a:rPr>
              <a:t>John 3:16 “</a:t>
            </a:r>
            <a:r>
              <a:rPr lang="en-US" sz="2400" kern="1800" dirty="0">
                <a:effectLst/>
                <a:latin typeface="Calibri" panose="020F0502020204030204" pitchFamily="34" charset="0"/>
                <a:ea typeface="Aptos" panose="020B0004020202020204" pitchFamily="34" charset="0"/>
              </a:rPr>
              <a:t>For God so loved the world that He gave His only begotten Son, </a:t>
            </a:r>
            <a:r>
              <a:rPr lang="en-US" sz="2400" b="1" kern="1800" dirty="0">
                <a:effectLst/>
                <a:latin typeface="Calibri" panose="020F0502020204030204" pitchFamily="34" charset="0"/>
                <a:ea typeface="Aptos" panose="020B0004020202020204" pitchFamily="34" charset="0"/>
              </a:rPr>
              <a:t>that whoever believes</a:t>
            </a:r>
            <a:r>
              <a:rPr lang="en-US" sz="2400" kern="1800" dirty="0">
                <a:effectLst/>
                <a:latin typeface="Calibri" panose="020F0502020204030204" pitchFamily="34" charset="0"/>
                <a:ea typeface="Aptos" panose="020B0004020202020204" pitchFamily="34" charset="0"/>
              </a:rPr>
              <a:t> shall not perish, but have eternal life.”   </a:t>
            </a:r>
          </a:p>
          <a:p>
            <a:pPr marL="0" indent="0">
              <a:lnSpc>
                <a:spcPct val="107000"/>
              </a:lnSpc>
              <a:spcBef>
                <a:spcPts val="0"/>
              </a:spcBef>
              <a:spcAft>
                <a:spcPts val="600"/>
              </a:spcAft>
              <a:buNone/>
            </a:pPr>
            <a:r>
              <a:rPr lang="en-US" sz="2400" b="1" kern="1800" dirty="0">
                <a:effectLst/>
                <a:latin typeface="Calibri" panose="020F0502020204030204" pitchFamily="34" charset="0"/>
                <a:ea typeface="Aptos" panose="020B0004020202020204" pitchFamily="34" charset="0"/>
              </a:rPr>
              <a:t>Heb 11:6 “</a:t>
            </a:r>
            <a:r>
              <a:rPr lang="en-US" sz="2400" kern="1800" dirty="0">
                <a:effectLst/>
                <a:latin typeface="Calibri" panose="020F0502020204030204" pitchFamily="34" charset="0"/>
                <a:ea typeface="Aptos" panose="020B0004020202020204" pitchFamily="34" charset="0"/>
              </a:rPr>
              <a:t>And </a:t>
            </a:r>
            <a:r>
              <a:rPr lang="en-US" sz="2400" b="1" kern="1800" dirty="0">
                <a:effectLst/>
                <a:latin typeface="Calibri" panose="020F0502020204030204" pitchFamily="34" charset="0"/>
                <a:ea typeface="Aptos" panose="020B0004020202020204" pitchFamily="34" charset="0"/>
              </a:rPr>
              <a:t>without faith it is impossible to please Him,</a:t>
            </a:r>
            <a:r>
              <a:rPr lang="en-US" sz="2400" kern="1800" dirty="0">
                <a:effectLst/>
                <a:latin typeface="Calibri" panose="020F0502020204030204" pitchFamily="34" charset="0"/>
                <a:ea typeface="Aptos" panose="020B0004020202020204" pitchFamily="34" charset="0"/>
              </a:rPr>
              <a:t> for he who comes to God must believe that He is and that He is a rewarder of those who seek Him.”   </a:t>
            </a:r>
          </a:p>
          <a:p>
            <a:pPr marL="0" indent="0">
              <a:lnSpc>
                <a:spcPct val="107000"/>
              </a:lnSpc>
              <a:spcBef>
                <a:spcPts val="0"/>
              </a:spcBef>
              <a:spcAft>
                <a:spcPts val="600"/>
              </a:spcAft>
              <a:buNone/>
            </a:pPr>
            <a:r>
              <a:rPr lang="en-US" sz="2400" b="1" kern="1800" dirty="0">
                <a:effectLst/>
                <a:latin typeface="Calibri" panose="020F0502020204030204" pitchFamily="34" charset="0"/>
                <a:ea typeface="Aptos" panose="020B0004020202020204" pitchFamily="34" charset="0"/>
              </a:rPr>
              <a:t>John 8:24 “</a:t>
            </a:r>
            <a:r>
              <a:rPr lang="en-US" sz="2400" kern="1800" dirty="0">
                <a:effectLst/>
                <a:latin typeface="Calibri" panose="020F0502020204030204" pitchFamily="34" charset="0"/>
                <a:ea typeface="Aptos" panose="020B0004020202020204" pitchFamily="34" charset="0"/>
              </a:rPr>
              <a:t>Therefore I said to you that you will die in your sins; for unless you believe that I am He, you will die in your sins.”   </a:t>
            </a:r>
          </a:p>
          <a:p>
            <a:pPr marL="0" indent="0">
              <a:lnSpc>
                <a:spcPct val="107000"/>
              </a:lnSpc>
              <a:spcBef>
                <a:spcPts val="0"/>
              </a:spcBef>
              <a:spcAft>
                <a:spcPts val="600"/>
              </a:spcAft>
              <a:buNone/>
            </a:pPr>
            <a:r>
              <a:rPr lang="en-US" sz="2400" b="1" kern="1800" dirty="0">
                <a:effectLst/>
                <a:latin typeface="Calibri" panose="020F0502020204030204" pitchFamily="34" charset="0"/>
                <a:ea typeface="Aptos" panose="020B0004020202020204" pitchFamily="34" charset="0"/>
              </a:rPr>
              <a:t>Acts 4:12 “</a:t>
            </a:r>
            <a:r>
              <a:rPr lang="en-US" sz="2400" dirty="0">
                <a:effectLst/>
                <a:latin typeface="Calibri" panose="020F0502020204030204" pitchFamily="34" charset="0"/>
                <a:ea typeface="Aptos" panose="020B0004020202020204" pitchFamily="34" charset="0"/>
              </a:rPr>
              <a:t>Salvation is found in no one else, for there is no other name under heaven given to mankind by which we must be saved.”     </a:t>
            </a:r>
            <a:r>
              <a:rPr lang="en-US" sz="800" i="1" dirty="0">
                <a:effectLst/>
                <a:latin typeface="Calibri" panose="020F0502020204030204" pitchFamily="34" charset="0"/>
                <a:ea typeface="Aptos" panose="020B0004020202020204" pitchFamily="34" charset="0"/>
              </a:rPr>
              <a:t>demons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God’s Plan:    C) Believers must repent &amp; turn to God’s way: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Acts 17:30,31 “</a:t>
            </a:r>
            <a:r>
              <a:rPr lang="en-US" sz="2400" kern="0" dirty="0">
                <a:effectLst/>
                <a:latin typeface="Calibri" panose="020F0502020204030204" pitchFamily="34" charset="0"/>
                <a:ea typeface="Times New Roman" panose="02020603050405020304" pitchFamily="18" charset="0"/>
              </a:rPr>
              <a:t>Therefore, having overlooked the times of ignorance, God is now declaring to men that </a:t>
            </a:r>
            <a:r>
              <a:rPr lang="en-US" sz="2400" kern="0" dirty="0">
                <a:solidFill>
                  <a:srgbClr val="FF0000"/>
                </a:solidFill>
                <a:effectLst/>
                <a:latin typeface="Calibri" panose="020F0502020204030204" pitchFamily="34" charset="0"/>
                <a:ea typeface="Times New Roman" panose="02020603050405020304" pitchFamily="18" charset="0"/>
              </a:rPr>
              <a:t>all people everywhere should repent</a:t>
            </a:r>
            <a:r>
              <a:rPr lang="en-US" sz="2400"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Luke 13:1-5</a:t>
            </a:r>
            <a:r>
              <a:rPr lang="en-US" sz="2400" kern="0" dirty="0">
                <a:effectLst/>
                <a:latin typeface="Calibri" panose="020F0502020204030204" pitchFamily="34" charset="0"/>
                <a:ea typeface="Times New Roman" panose="02020603050405020304" pitchFamily="18" charset="0"/>
              </a:rPr>
              <a:t> </a:t>
            </a:r>
            <a:r>
              <a:rPr lang="en-US" sz="2200" kern="0" dirty="0">
                <a:effectLst/>
                <a:latin typeface="Tempus Sans ITC" panose="04020404030D07020202" pitchFamily="82" charset="0"/>
                <a:ea typeface="Times New Roman" panose="02020603050405020304" pitchFamily="18" charset="0"/>
                <a:cs typeface="Calibri" panose="020F0502020204030204" pitchFamily="34" charset="0"/>
              </a:rPr>
              <a:t>Jesus describes two tragedies that occurred and stipulated that those killed were not more evil than others, but unless His </a:t>
            </a:r>
            <a:r>
              <a:rPr lang="en-US" sz="2200" b="1" i="1" kern="0" dirty="0">
                <a:effectLst/>
                <a:latin typeface="Tempus Sans ITC" panose="04020404030D07020202" pitchFamily="82" charset="0"/>
                <a:ea typeface="Times New Roman" panose="02020603050405020304" pitchFamily="18" charset="0"/>
                <a:cs typeface="Calibri" panose="020F0502020204030204" pitchFamily="34" charset="0"/>
              </a:rPr>
              <a:t>followers repented</a:t>
            </a:r>
            <a:r>
              <a:rPr lang="en-US" sz="2200" kern="0" dirty="0">
                <a:effectLst/>
                <a:latin typeface="Tempus Sans ITC" panose="04020404030D07020202" pitchFamily="82" charset="0"/>
                <a:ea typeface="Times New Roman" panose="02020603050405020304" pitchFamily="18" charset="0"/>
                <a:cs typeface="Calibri" panose="020F0502020204030204" pitchFamily="34" charset="0"/>
              </a:rPr>
              <a:t>, they will also perish like the people in the tragedy</a:t>
            </a:r>
            <a:r>
              <a:rPr lang="en-US" sz="2200"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Romans 2:4 “</a:t>
            </a:r>
            <a:r>
              <a:rPr lang="en-US" sz="2400" kern="0" dirty="0">
                <a:effectLst/>
                <a:latin typeface="Calibri" panose="020F0502020204030204" pitchFamily="34" charset="0"/>
                <a:ea typeface="Times New Roman" panose="02020603050405020304" pitchFamily="18" charset="0"/>
              </a:rPr>
              <a:t>Or do you think lightly of the riches of His kindness and tolerance and patience, not knowing that </a:t>
            </a:r>
            <a:r>
              <a:rPr lang="en-US" sz="2400" kern="0" dirty="0">
                <a:solidFill>
                  <a:srgbClr val="FF0000"/>
                </a:solidFill>
                <a:effectLst/>
                <a:latin typeface="Calibri" panose="020F0502020204030204" pitchFamily="34" charset="0"/>
                <a:ea typeface="Times New Roman" panose="02020603050405020304" pitchFamily="18" charset="0"/>
              </a:rPr>
              <a:t>the kindness of God leads you to repentance</a:t>
            </a:r>
            <a:r>
              <a:rPr lang="en-US" sz="2400"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Acts 2:37,38 “</a:t>
            </a:r>
            <a:r>
              <a:rPr lang="en-US" sz="2400" kern="0" dirty="0">
                <a:effectLst/>
                <a:latin typeface="Calibri" panose="020F0502020204030204" pitchFamily="34" charset="0"/>
                <a:ea typeface="Times New Roman" panose="02020603050405020304" pitchFamily="18" charset="0"/>
              </a:rPr>
              <a:t>Now when they heard this there were pierced to the hear and said, ‘Brethren, </a:t>
            </a:r>
            <a:r>
              <a:rPr lang="en-US" sz="2400" kern="0" dirty="0">
                <a:solidFill>
                  <a:srgbClr val="FF0000"/>
                </a:solidFill>
                <a:effectLst/>
                <a:latin typeface="Calibri" panose="020F0502020204030204" pitchFamily="34" charset="0"/>
                <a:ea typeface="Times New Roman" panose="02020603050405020304" pitchFamily="18" charset="0"/>
              </a:rPr>
              <a:t>what shall we do</a:t>
            </a:r>
            <a:r>
              <a:rPr lang="en-US" sz="2400" kern="0" dirty="0">
                <a:effectLst/>
                <a:latin typeface="Calibri" panose="020F0502020204030204" pitchFamily="34" charset="0"/>
                <a:ea typeface="Times New Roman" panose="02020603050405020304" pitchFamily="18" charset="0"/>
              </a:rPr>
              <a:t>?’ Peter said, ‘</a:t>
            </a:r>
            <a:r>
              <a:rPr lang="en-US" sz="2400" b="1" kern="0" dirty="0">
                <a:solidFill>
                  <a:srgbClr val="FF0000"/>
                </a:solidFill>
                <a:effectLst/>
                <a:latin typeface="Calibri" panose="020F0502020204030204" pitchFamily="34" charset="0"/>
                <a:ea typeface="Times New Roman" panose="02020603050405020304" pitchFamily="18" charset="0"/>
              </a:rPr>
              <a:t>Repent</a:t>
            </a:r>
            <a:r>
              <a:rPr lang="en-US" sz="2400" kern="0" dirty="0">
                <a:effectLst/>
                <a:latin typeface="Calibri" panose="020F0502020204030204" pitchFamily="34" charset="0"/>
                <a:ea typeface="Times New Roman" panose="02020603050405020304" pitchFamily="18" charset="0"/>
              </a:rPr>
              <a:t> and be baptized in the name of Jesus Christ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Rom 3:23-25 “</a:t>
            </a:r>
            <a:r>
              <a:rPr lang="en-US" sz="2400" dirty="0">
                <a:effectLst/>
                <a:latin typeface="Calibri" panose="020F0502020204030204" pitchFamily="34" charset="0"/>
                <a:ea typeface="Aptos" panose="020B0004020202020204" pitchFamily="34" charset="0"/>
              </a:rPr>
              <a:t>For everyone has sinned; we all fall short of God’s glorious standard. </a:t>
            </a:r>
            <a:r>
              <a:rPr lang="en-US" sz="2400" baseline="30000" dirty="0">
                <a:effectLst/>
                <a:latin typeface="Calibri" panose="020F0502020204030204" pitchFamily="34" charset="0"/>
                <a:ea typeface="Aptos" panose="020B0004020202020204" pitchFamily="34" charset="0"/>
              </a:rPr>
              <a:t>24 </a:t>
            </a:r>
            <a:r>
              <a:rPr lang="en-US" sz="2400" dirty="0">
                <a:effectLst/>
                <a:latin typeface="Calibri" panose="020F0502020204030204" pitchFamily="34" charset="0"/>
                <a:ea typeface="Aptos" panose="020B0004020202020204" pitchFamily="34" charset="0"/>
              </a:rPr>
              <a:t>Yet God, in His grace, freely makes us right in His sight. He did this through Christ Jesus when He freed us from the penalty for our sins. </a:t>
            </a:r>
            <a:r>
              <a:rPr lang="en-US" sz="2400" baseline="30000" dirty="0">
                <a:effectLst/>
                <a:latin typeface="Calibri" panose="020F0502020204030204" pitchFamily="34" charset="0"/>
                <a:ea typeface="Aptos" panose="020B0004020202020204" pitchFamily="34" charset="0"/>
              </a:rPr>
              <a:t>25 </a:t>
            </a:r>
            <a:r>
              <a:rPr lang="en-US" sz="2400" dirty="0">
                <a:effectLst/>
                <a:latin typeface="Calibri" panose="020F0502020204030204" pitchFamily="34" charset="0"/>
                <a:ea typeface="Aptos" panose="020B0004020202020204" pitchFamily="34" charset="0"/>
              </a:rPr>
              <a:t>For God presented Jesus as the sacrifice for sin. . . .”  </a:t>
            </a:r>
            <a:r>
              <a:rPr lang="en-US" sz="800" i="1" dirty="0">
                <a:effectLst/>
                <a:latin typeface="Calibri" panose="020F0502020204030204" pitchFamily="34" charset="0"/>
                <a:ea typeface="Aptos" panose="020B0004020202020204" pitchFamily="34" charset="0"/>
              </a:rPr>
              <a:t>them &amp; us</a:t>
            </a:r>
            <a:r>
              <a:rPr lang="en-US" sz="1800" dirty="0">
                <a:effectLst/>
                <a:latin typeface="Calibri" panose="020F0502020204030204" pitchFamily="34" charset="0"/>
                <a:ea typeface="Aptos" panose="020B0004020202020204" pitchFamily="34" charset="0"/>
              </a:rPr>
              <a:t>   </a:t>
            </a:r>
            <a:r>
              <a:rPr lang="en-US" sz="1800" dirty="0">
                <a:solidFill>
                  <a:srgbClr val="00B050"/>
                </a:solidFill>
                <a:effectLst/>
                <a:latin typeface="Calibri" panose="020F0502020204030204" pitchFamily="34" charset="0"/>
                <a:ea typeface="Aptos" panose="020B0004020202020204" pitchFamily="34"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Eph 4:22 “</a:t>
            </a:r>
            <a:r>
              <a:rPr lang="en-US" sz="2400" dirty="0">
                <a:effectLst/>
                <a:latin typeface="Calibri" panose="020F0502020204030204" pitchFamily="34" charset="0"/>
                <a:ea typeface="Aptos" panose="020B0004020202020204" pitchFamily="34" charset="0"/>
              </a:rPr>
              <a:t>You were taught, with regard to your former way of life, </a:t>
            </a:r>
            <a:r>
              <a:rPr lang="en-US" sz="2400" dirty="0">
                <a:solidFill>
                  <a:srgbClr val="FF0000"/>
                </a:solidFill>
                <a:effectLst/>
                <a:latin typeface="Calibri" panose="020F0502020204030204" pitchFamily="34" charset="0"/>
                <a:ea typeface="Aptos" panose="020B0004020202020204" pitchFamily="34" charset="0"/>
              </a:rPr>
              <a:t>to put off your old self</a:t>
            </a:r>
            <a:r>
              <a:rPr lang="en-US" sz="2400" dirty="0">
                <a:effectLst/>
                <a:latin typeface="Calibri" panose="020F0502020204030204" pitchFamily="34" charset="0"/>
                <a:ea typeface="Aptos" panose="020B0004020202020204" pitchFamily="34" charset="0"/>
              </a:rPr>
              <a:t>, which is being corrupted by its deceitful desires”. </a:t>
            </a:r>
            <a:r>
              <a:rPr lang="en-US" sz="800" i="1" dirty="0" err="1">
                <a:latin typeface="Calibri" panose="020F0502020204030204" pitchFamily="34" charset="0"/>
                <a:ea typeface="Aptos" panose="020B0004020202020204" pitchFamily="34" charset="0"/>
              </a:rPr>
              <a:t>Llifestyle</a:t>
            </a:r>
            <a:r>
              <a:rPr lang="en-US" sz="800" i="1" dirty="0">
                <a:latin typeface="Calibri" panose="020F0502020204030204" pitchFamily="34" charset="0"/>
                <a:ea typeface="Aptos" panose="020B0004020202020204" pitchFamily="34" charset="0"/>
              </a:rPr>
              <a:t> = repentance</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2 Cor 7:10 “</a:t>
            </a:r>
            <a:r>
              <a:rPr lang="en-US" sz="2400" dirty="0">
                <a:effectLst/>
                <a:latin typeface="Calibri" panose="020F0502020204030204" pitchFamily="34" charset="0"/>
                <a:ea typeface="Aptos" panose="020B0004020202020204" pitchFamily="34" charset="0"/>
              </a:rPr>
              <a:t>For </a:t>
            </a:r>
            <a:r>
              <a:rPr lang="en-US" sz="2400" dirty="0">
                <a:solidFill>
                  <a:srgbClr val="FF0000"/>
                </a:solidFill>
                <a:effectLst/>
                <a:latin typeface="Calibri" panose="020F0502020204030204" pitchFamily="34" charset="0"/>
                <a:ea typeface="Aptos" panose="020B0004020202020204" pitchFamily="34" charset="0"/>
              </a:rPr>
              <a:t>the sorrow that is according to the will of God </a:t>
            </a:r>
            <a:r>
              <a:rPr lang="en-US" sz="2400" b="1" dirty="0">
                <a:solidFill>
                  <a:srgbClr val="FF0000"/>
                </a:solidFill>
                <a:effectLst/>
                <a:latin typeface="Calibri" panose="020F0502020204030204" pitchFamily="34" charset="0"/>
                <a:ea typeface="Aptos" panose="020B0004020202020204" pitchFamily="34" charset="0"/>
              </a:rPr>
              <a:t>produces a repentance</a:t>
            </a:r>
            <a:r>
              <a:rPr lang="en-US" sz="2400" dirty="0">
                <a:solidFill>
                  <a:srgbClr val="FF0000"/>
                </a:solidFill>
                <a:effectLst/>
                <a:latin typeface="Calibri" panose="020F0502020204030204" pitchFamily="34" charset="0"/>
                <a:ea typeface="Aptos" panose="020B0004020202020204" pitchFamily="34" charset="0"/>
              </a:rPr>
              <a:t> </a:t>
            </a:r>
            <a:r>
              <a:rPr lang="en-US" sz="2400" dirty="0">
                <a:effectLst/>
                <a:latin typeface="Calibri" panose="020F0502020204030204" pitchFamily="34" charset="0"/>
                <a:ea typeface="Aptos" panose="020B0004020202020204" pitchFamily="34" charset="0"/>
              </a:rPr>
              <a:t>without regret, leading to salvation, but the sorrow of the world produces death.”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God’s Plan:      D) We must confess our faith to be saved.  </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Rom 10:8-10 “</a:t>
            </a:r>
            <a:r>
              <a:rPr lang="en-US" sz="2400" dirty="0">
                <a:effectLst/>
                <a:latin typeface="Calibri" panose="020F0502020204030204" pitchFamily="34" charset="0"/>
                <a:ea typeface="Aptos" panose="020B0004020202020204" pitchFamily="34" charset="0"/>
              </a:rPr>
              <a:t>But what does it say? ‘</a:t>
            </a:r>
            <a:r>
              <a:rPr lang="en-US" sz="2400" i="1" dirty="0">
                <a:effectLst/>
                <a:latin typeface="Calibri" panose="020F0502020204030204" pitchFamily="34" charset="0"/>
                <a:ea typeface="Aptos" panose="020B0004020202020204" pitchFamily="34" charset="0"/>
              </a:rPr>
              <a:t>The word is near you, in your mouth and in your heart’ </a:t>
            </a:r>
            <a:r>
              <a:rPr lang="en-US" sz="2400" dirty="0">
                <a:effectLst/>
                <a:latin typeface="Calibri" panose="020F0502020204030204" pitchFamily="34" charset="0"/>
                <a:ea typeface="Aptos" panose="020B0004020202020204" pitchFamily="34" charset="0"/>
              </a:rPr>
              <a:t>– that is, the word of faith which we are preaching, </a:t>
            </a:r>
            <a:r>
              <a:rPr lang="en-US" sz="2400" dirty="0">
                <a:solidFill>
                  <a:srgbClr val="FF0000"/>
                </a:solidFill>
                <a:effectLst/>
                <a:latin typeface="Calibri" panose="020F0502020204030204" pitchFamily="34" charset="0"/>
                <a:ea typeface="Aptos" panose="020B0004020202020204" pitchFamily="34" charset="0"/>
              </a:rPr>
              <a:t>that if you  confess with your mouth Jesus as Lord</a:t>
            </a:r>
            <a:r>
              <a:rPr lang="en-US" sz="2400" dirty="0">
                <a:effectLst/>
                <a:latin typeface="Calibri" panose="020F0502020204030204" pitchFamily="34" charset="0"/>
                <a:ea typeface="Aptos" panose="020B0004020202020204" pitchFamily="34" charset="0"/>
              </a:rPr>
              <a:t>, and believe in your heart that God raised Him from the dead, you will be saved; for with the heart a person believes, resulting in righteousness, and </a:t>
            </a:r>
            <a:r>
              <a:rPr lang="en-US" sz="2400" dirty="0">
                <a:solidFill>
                  <a:srgbClr val="FF0000"/>
                </a:solidFill>
                <a:effectLst/>
                <a:latin typeface="Calibri" panose="020F0502020204030204" pitchFamily="34" charset="0"/>
                <a:ea typeface="Aptos" panose="020B0004020202020204" pitchFamily="34" charset="0"/>
              </a:rPr>
              <a:t>with the mouth he confessed, resulting in salvation.</a:t>
            </a:r>
            <a:r>
              <a:rPr lang="en-US" sz="2400" dirty="0">
                <a:effectLst/>
                <a:latin typeface="Calibri" panose="020F0502020204030204" pitchFamily="34" charset="0"/>
                <a:ea typeface="Aptos" panose="020B0004020202020204" pitchFamily="34"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Luke 12:8,9 “</a:t>
            </a:r>
            <a:r>
              <a:rPr lang="en-US" sz="2400" dirty="0">
                <a:effectLst/>
                <a:latin typeface="Calibri" panose="020F0502020204030204" pitchFamily="34" charset="0"/>
                <a:ea typeface="Aptos" panose="020B0004020202020204" pitchFamily="34" charset="0"/>
              </a:rPr>
              <a:t>And I say to you, everyone who confesses Me before men, the Son of Man will confess him also before the angels of God, but he who denies Me before men will be denied before the angels of God.”   </a:t>
            </a:r>
            <a:r>
              <a:rPr lang="en-US" sz="800" i="1" dirty="0">
                <a:effectLst/>
                <a:latin typeface="Calibri" panose="020F0502020204030204" pitchFamily="34" charset="0"/>
                <a:ea typeface="Aptos" panose="020B0004020202020204" pitchFamily="34" charset="0"/>
              </a:rPr>
              <a:t>action </a:t>
            </a:r>
            <a:r>
              <a:rPr lang="en-US" sz="800" i="1" dirty="0" err="1">
                <a:effectLst/>
                <a:latin typeface="Calibri" panose="020F0502020204030204" pitchFamily="34" charset="0"/>
                <a:ea typeface="Aptos" panose="020B0004020202020204" pitchFamily="34" charset="0"/>
              </a:rPr>
              <a:t>spks</a:t>
            </a:r>
            <a:r>
              <a:rPr lang="en-US" sz="800" i="1" dirty="0">
                <a:effectLst/>
                <a:latin typeface="Calibri" panose="020F0502020204030204" pitchFamily="34" charset="0"/>
                <a:ea typeface="Aptos" panose="020B0004020202020204" pitchFamily="34"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Aptos" panose="020B0004020202020204" pitchFamily="34" charset="0"/>
              </a:rPr>
              <a:t>Mt 12:34</a:t>
            </a:r>
            <a:r>
              <a:rPr lang="en-US" sz="2400" dirty="0">
                <a:effectLst/>
                <a:latin typeface="Calibri" panose="020F0502020204030204" pitchFamily="34" charset="0"/>
                <a:ea typeface="Aptos" panose="020B0004020202020204" pitchFamily="34" charset="0"/>
              </a:rPr>
              <a:t>b  “(Jesus said to them) ‘For the mouth speaks out of that which fills the heart.”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367</TotalTime>
  <Words>1712</Words>
  <Application>Microsoft Office PowerPoint</Application>
  <PresentationFormat>On-screen Show (4:3)</PresentationFormat>
  <Paragraphs>65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50</cp:revision>
  <dcterms:created xsi:type="dcterms:W3CDTF">2019-04-11T15:26:57Z</dcterms:created>
  <dcterms:modified xsi:type="dcterms:W3CDTF">2024-04-09T17:38:26Z</dcterms:modified>
</cp:coreProperties>
</file>