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3" r:id="rId10"/>
    <p:sldId id="322" r:id="rId11"/>
    <p:sldId id="315" r:id="rId12"/>
    <p:sldId id="324" r:id="rId13"/>
    <p:sldId id="325" r:id="rId14"/>
    <p:sldId id="31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888"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4/10/2024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5. The Blessing in Death: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David reaches a climax of praise as he declares God’s blessing even in death:</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kern="0" dirty="0">
              <a:effectLst/>
              <a:latin typeface="Tempus Sans ITC" panose="04020404030D07020202" pitchFamily="82"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800"/>
              </a:spcAft>
              <a:buNone/>
            </a:pPr>
            <a:r>
              <a:rPr lang="en-US" kern="0" dirty="0">
                <a:effectLst/>
                <a:latin typeface="Tempus Sans ITC" panose="04020404030D07020202" pitchFamily="82" charset="0"/>
                <a:ea typeface="Times New Roman" panose="02020603050405020304" pitchFamily="18" charset="0"/>
                <a:cs typeface="Times New Roman" panose="02020603050405020304" pitchFamily="18" charset="0"/>
              </a:rPr>
              <a:t>“You will not abandon my soul to Sheol, or let your holy one see corruption. You make known to me the path of life; in your presence there is fullness of joy; at your right hand are pleasures forevermore</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(v 10–11)   . . .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187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2 Cor 4:14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knowing that He who raised the Lord Jesus will raise us also with Jesus and will present us with you.”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1 </a:t>
            </a:r>
            <a:r>
              <a:rPr lang="en-US" sz="2400" b="1" kern="0" dirty="0" err="1">
                <a:effectLst/>
                <a:latin typeface="Calibri" panose="020F0502020204030204" pitchFamily="34" charset="0"/>
                <a:ea typeface="Times New Roman" panose="02020603050405020304" pitchFamily="18" charset="0"/>
                <a:cs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 4:14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For if we believe that Jesus died and rose again, even so God will bring with Him those who have fallen asleep in Jesus.”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John 11:25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Jesus said to her, “I am the resurrection and the life; he who believes in Me will live even if he dies”.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John 6:40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For this is the will of My Father, that everyone who beholds the Son and believes in Him will have eternal life, and I Myself will raise him up on the last day.”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1000" i="1" dirty="0">
                <a:latin typeface="Calibri" panose="020F0502020204030204" pitchFamily="34" charset="0"/>
                <a:ea typeface="Calibri" panose="020F0502020204030204" pitchFamily="34" charset="0"/>
                <a:cs typeface="Times New Roman" panose="02020603050405020304" pitchFamily="18" charset="0"/>
              </a:rPr>
              <a:t>Non-deserving  sinners</a:t>
            </a:r>
          </a:p>
        </p:txBody>
      </p:sp>
    </p:spTree>
    <p:extLst>
      <p:ext uri="{BB962C8B-B14F-4D97-AF65-F5344CB8AC3E}">
        <p14:creationId xmlns:p14="http://schemas.microsoft.com/office/powerpoint/2010/main" val="2857862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Rom 1:18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wrath of God is being revealed from heaven against all the godlessness and wickedness of people, who suppress the truth by their wickedness.”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Thess</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1:9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They will be punished with everlasting destruction and shut out from the presence of the Lord and from the glory of His might.”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Matt 8:12</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“but the sons of the kingdom will be cast out into the outer darkness; in that place there will be weeping and gnashing of teeth.”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 Peter 3:7</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“But by His word the present heavens and earth are being reserved for fire, kept for the day of judgment and destruction of ungodly men.”</a:t>
            </a:r>
          </a:p>
        </p:txBody>
      </p:sp>
    </p:spTree>
    <p:extLst>
      <p:ext uri="{BB962C8B-B14F-4D97-AF65-F5344CB8AC3E}">
        <p14:creationId xmlns:p14="http://schemas.microsoft.com/office/powerpoint/2010/main" val="444125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Eph 1:7  “</a:t>
            </a:r>
            <a:r>
              <a:rPr lang="en-US" sz="2400" kern="0" dirty="0">
                <a:effectLst/>
                <a:latin typeface="Times New Roman" panose="02020603050405020304" pitchFamily="18" charset="0"/>
                <a:ea typeface="Times New Roman" panose="02020603050405020304" pitchFamily="18" charset="0"/>
              </a:rPr>
              <a:t>In Him we have redemption through His blood, the forgiveness of our trespasses, according to the riches of His grace”.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1 Peter 2:24 “</a:t>
            </a:r>
            <a:r>
              <a:rPr lang="en-US" sz="2400" kern="0" dirty="0">
                <a:effectLst/>
                <a:latin typeface="Times New Roman" panose="02020603050405020304" pitchFamily="18" charset="0"/>
                <a:ea typeface="Times New Roman" panose="02020603050405020304" pitchFamily="18" charset="0"/>
              </a:rPr>
              <a:t>He himself bore our sins in His body on the tree, that we might die to sin and live to righteousness. By His wounds you have been healed.”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Gal 3:13 “</a:t>
            </a:r>
            <a:r>
              <a:rPr lang="en-US" sz="2400" kern="0" dirty="0">
                <a:effectLst/>
                <a:latin typeface="Times New Roman" panose="02020603050405020304" pitchFamily="18" charset="0"/>
                <a:ea typeface="Times New Roman" panose="02020603050405020304" pitchFamily="18" charset="0"/>
              </a:rPr>
              <a:t>Christ redeemed us from the curse of the law by becoming a curse for us . . .”</a:t>
            </a:r>
          </a:p>
          <a:p>
            <a:pPr marL="0" indent="0">
              <a:lnSpc>
                <a:spcPct val="107000"/>
              </a:lnSpc>
              <a:spcBef>
                <a:spcPts val="0"/>
              </a:spcBef>
              <a:spcAft>
                <a:spcPts val="600"/>
              </a:spcAft>
              <a:buNone/>
            </a:pPr>
            <a:endParaRPr lang="en-US" sz="2400" b="1" kern="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000" i="1" kern="0" dirty="0">
                <a:latin typeface="Times New Roman" panose="02020603050405020304" pitchFamily="18" charset="0"/>
                <a:ea typeface="Calibri" panose="020F0502020204030204" pitchFamily="34" charset="0"/>
                <a:cs typeface="Times New Roman" panose="02020603050405020304" pitchFamily="18" charset="0"/>
              </a:rPr>
              <a:t>Jesus died    desires us w/Him</a:t>
            </a:r>
            <a:endParaRPr lang="en-US" sz="10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8144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4800" b="1" dirty="0">
                <a:effectLst/>
                <a:latin typeface="Calibri" panose="020F0502020204030204" pitchFamily="34" charset="0"/>
                <a:ea typeface="Aptos" panose="020B0004020202020204" pitchFamily="34" charset="0"/>
              </a:rPr>
              <a:t>Blessings In The Lord      </a:t>
            </a:r>
          </a:p>
          <a:p>
            <a:pPr marL="0" indent="0" algn="ctr">
              <a:lnSpc>
                <a:spcPct val="106000"/>
              </a:lnSpc>
              <a:spcBef>
                <a:spcPts val="0"/>
              </a:spcBef>
              <a:spcAft>
                <a:spcPts val="563"/>
              </a:spcAft>
              <a:buNone/>
            </a:pPr>
            <a:r>
              <a:rPr lang="en-US" sz="4800" b="1" dirty="0">
                <a:effectLst/>
                <a:latin typeface="Calibri" panose="020F0502020204030204" pitchFamily="34" charset="0"/>
                <a:ea typeface="Aptos" panose="020B0004020202020204" pitchFamily="34" charset="0"/>
              </a:rPr>
              <a:t>Psalm 16</a:t>
            </a:r>
            <a:r>
              <a:rPr lang="en-US" sz="4800" i="1" dirty="0">
                <a:effectLst/>
                <a:latin typeface="Calibri" panose="020F0502020204030204" pitchFamily="34"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2000" b="1" i="1" kern="100" dirty="0">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The Gospel Coalition: </a:t>
            </a:r>
            <a:r>
              <a:rPr lang="en-US" sz="2000" b="1" kern="100" dirty="0">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David Schuman April 9,’24</a:t>
            </a:r>
          </a:p>
          <a:p>
            <a:pPr marL="0" indent="0" algn="ctr">
              <a:lnSpc>
                <a:spcPct val="106000"/>
              </a:lnSpc>
              <a:spcBef>
                <a:spcPts val="0"/>
              </a:spcBef>
              <a:spcAft>
                <a:spcPts val="563"/>
              </a:spcAft>
              <a:buNone/>
            </a:pPr>
            <a:endParaRPr lang="en-US" sz="2000" b="1" kern="100" dirty="0">
              <a:solidFill>
                <a:srgbClr val="0F4761"/>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2000" b="1" kern="100">
              <a:solidFill>
                <a:srgbClr val="0F4761"/>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457200" indent="-457200">
              <a:lnSpc>
                <a:spcPct val="107000"/>
              </a:lnSpc>
              <a:spcBef>
                <a:spcPts val="0"/>
              </a:spcBef>
              <a:spcAft>
                <a:spcPts val="800"/>
              </a:spcAft>
              <a:buAutoNum type="arabicPeriod"/>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The Blessing of Community: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David first speaks of the blessing of community: “As for the saints in the land, they are the excellent ones, in whom is all my delight” (v. 3).  </a:t>
            </a:r>
            <a:r>
              <a:rPr lang="en-US" sz="1000" i="1" kern="0" dirty="0">
                <a:effectLst/>
                <a:latin typeface="Times New Roman" panose="02020603050405020304" pitchFamily="18" charset="0"/>
                <a:ea typeface="Times New Roman" panose="02020603050405020304" pitchFamily="18" charset="0"/>
                <a:cs typeface="Times New Roman" panose="02020603050405020304" pitchFamily="18" charset="0"/>
              </a:rPr>
              <a:t>Friends family txt card</a:t>
            </a:r>
            <a:endPar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Thessalonians 5:11</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“Therefore encourage one another and build up one another, just as you also are doing.”        </a:t>
            </a: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Romans 12:10</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“Be devoted to one another in brotherly love; give preference to one another in honor”.       </a:t>
            </a: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Ephesians 5:19</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“speaking to one another in psalms and hymns and spiritual songs, singing and making melody with your heart to the Lord”.      </a:t>
            </a: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Thessalonians 5:14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urge you, brethren, admonish the unruly, encourage the fainthearted, help the weak, be patient with everyone.”         </a:t>
            </a: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Heb 10:24</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“and let us consider how to encourage one another to love and good deeds”.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endParaRPr lang="en-US"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2. The Blessing of Inheritance: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Alluding to the allotment of the promised land to the 12 tribes, David tells us we have an inheritance that far surpasses even the choicest earthly inheritance (vv. 5–6).</a:t>
            </a:r>
          </a:p>
          <a:p>
            <a:pPr marL="0" indent="0">
              <a:lnSpc>
                <a:spcPct val="107000"/>
              </a:lnSpc>
              <a:spcBef>
                <a:spcPts val="0"/>
              </a:spcBef>
              <a:spcAft>
                <a:spcPts val="8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Our inheritance is an abundant and blessed life to be followed by eternity with the Father.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Earthly Blessings: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 6:33 &amp; 7:11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seek first His kingdom and His righteousness, and all these things will be added to you.”  “… how much more will your Father who is in heaven give what is good to those who ask Him!”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3:16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Do you not know that you are God's temple and that God's Spirit dwells in you?”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14:27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“Peace I leave with you; my peace I give to you. Not as the world gives do I give to you. Let not your hearts be troubled, neither let them be afraid.”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Philistines 4:6,7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Do not be anxious about anything, but in everything by prayer and supplication with thanksgiving let your requests be made known to God. And the peace of God, which surpasses all understanding, will guard your hearts and your minds in Christ Jesus.    . . .        </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Spiritual Blessings: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Blessed be the God and Father of our Lord Jesus Christ, who has blessed us with every spiritual blessing in the heavenly places in Christ”.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5:1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since we have been justified by faith, we have peace with God through our Lord Jesus Christ.”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3:21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He who overcomes, I will grant to him the right to sit down with Me on My throne, as I also overcame and sat down with My Father on His throne.”  </a:t>
            </a:r>
            <a:r>
              <a:rPr lang="en-US" sz="1000" i="1" kern="100" dirty="0">
                <a:effectLst/>
                <a:latin typeface="Aptos" panose="020B0004020202020204" pitchFamily="34" charset="0"/>
                <a:ea typeface="Aptos" panose="020B0004020202020204" pitchFamily="34" charset="0"/>
                <a:cs typeface="Times New Roman" panose="02020603050405020304" pitchFamily="18" charset="0"/>
              </a:rPr>
              <a:t>X</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3. The Blessing of Counsel: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psalm continues to rise as David reflects on the blessing of God’s counsel: “I bless the LORD who gives me counsel; in the night also my heart instructs me” (v. 7).</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2 Tim 3:16,17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All Scripture is inspired by God and profitable for teaching, for reproof, for correction, for training in righteousness; so that the man of God may be adequate, equipped for every good work.”    </a:t>
            </a:r>
          </a:p>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Cor 10:11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Now these things happened to them as an example and they were written for our instructions”.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1000" i="1" dirty="0">
                <a:latin typeface="Calibri" panose="020F0502020204030204" pitchFamily="34" charset="0"/>
                <a:ea typeface="Calibri" panose="020F0502020204030204" pitchFamily="34" charset="0"/>
                <a:cs typeface="Times New Roman" panose="02020603050405020304" pitchFamily="18" charset="0"/>
              </a:rPr>
              <a:t>pause</a:t>
            </a: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4. The Blessing of Strength: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Next, David blesses God for the strength he supplies: “I have set the LORD always before me; because he is at my right hand, I shall not be shaken”      (v. 8).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kern="0" dirty="0">
                <a:effectLst/>
                <a:latin typeface="Times New Roman" panose="02020603050405020304" pitchFamily="18" charset="0"/>
                <a:ea typeface="Times New Roman" panose="02020603050405020304" pitchFamily="18" charset="0"/>
              </a:rPr>
              <a:t>Psalm 68:35</a:t>
            </a:r>
            <a:r>
              <a:rPr lang="en-US" sz="2400" kern="0" dirty="0">
                <a:effectLst/>
                <a:latin typeface="Times New Roman" panose="02020603050405020304" pitchFamily="18" charset="0"/>
                <a:ea typeface="Times New Roman" panose="02020603050405020304" pitchFamily="18" charset="0"/>
              </a:rPr>
              <a:t>  “O God, You are awesome from Your sanctuary. The God of Israel Himself gives strength and power to the people. Blessed be God!”    </a:t>
            </a:r>
          </a:p>
          <a:p>
            <a:pPr marL="0" indent="0">
              <a:buNone/>
            </a:pPr>
            <a:r>
              <a:rPr lang="en-US" sz="2400" b="1" kern="0" dirty="0">
                <a:effectLst/>
                <a:latin typeface="Times New Roman" panose="02020603050405020304" pitchFamily="18" charset="0"/>
                <a:ea typeface="Times New Roman" panose="02020603050405020304" pitchFamily="18" charset="0"/>
              </a:rPr>
              <a:t>Isaiah 40:31</a:t>
            </a:r>
            <a:r>
              <a:rPr lang="en-US" sz="2400" kern="0" dirty="0">
                <a:effectLst/>
                <a:latin typeface="Times New Roman" panose="02020603050405020304" pitchFamily="18" charset="0"/>
                <a:ea typeface="Times New Roman" panose="02020603050405020304" pitchFamily="18" charset="0"/>
              </a:rPr>
              <a:t>	“Yet those who wait for the Lord will gain new strength; they will mount up with wings like eagles, they will run and not get tired, they will walk and not become weary.”</a:t>
            </a:r>
          </a:p>
          <a:p>
            <a:pPr marL="0" indent="0">
              <a:buNone/>
            </a:pPr>
            <a:r>
              <a:rPr lang="en-US" sz="2400" b="1" kern="0" dirty="0">
                <a:latin typeface="Times New Roman" panose="02020603050405020304" pitchFamily="18" charset="0"/>
                <a:ea typeface="Calibri" panose="020F0502020204030204" pitchFamily="34" charset="0"/>
                <a:cs typeface="Times New Roman" panose="02020603050405020304" pitchFamily="18" charset="0"/>
              </a:rPr>
              <a:t>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Philippians 4:13</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“I can do all things through Him who strengthens me</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0" dirty="0">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kern="0" dirty="0" err="1">
                <a:effectLst/>
                <a:latin typeface="Times New Roman" panose="02020603050405020304" pitchFamily="18" charset="0"/>
                <a:ea typeface="Times New Roman" panose="02020603050405020304" pitchFamily="18" charset="0"/>
                <a:cs typeface="Times New Roman" panose="02020603050405020304" pitchFamily="18" charset="0"/>
              </a:rPr>
              <a:t>Thess</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3:3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But the Lord is faithful, and He will strengthen and protect you from the evil one.”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2 Cor 12:10</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“Therefore I am well content with weaknesses, with insults, with distresses, with persecutions, with difficulties, for Christ’s sake; for when I am weak, then I am strong.”</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23287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353</TotalTime>
  <Words>1245</Words>
  <Application>Microsoft Office PowerPoint</Application>
  <PresentationFormat>On-screen Show (4:3)</PresentationFormat>
  <Paragraphs>57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Aptos Display</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2024-04-10T17:11:09Z</dcterms:modified>
</cp:coreProperties>
</file>