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21" r:id="rId4"/>
    <p:sldId id="320" r:id="rId5"/>
    <p:sldId id="319" r:id="rId6"/>
    <p:sldId id="317" r:id="rId7"/>
    <p:sldId id="316" r:id="rId8"/>
    <p:sldId id="315" r:id="rId9"/>
    <p:sldId id="311" r:id="rId10"/>
    <p:sldId id="327" r:id="rId11"/>
    <p:sldId id="326" r:id="rId12"/>
    <p:sldId id="325" r:id="rId13"/>
    <p:sldId id="324" r:id="rId14"/>
    <p:sldId id="323" r:id="rId15"/>
    <p:sldId id="322" r:id="rId16"/>
    <p:sldId id="331" r:id="rId17"/>
    <p:sldId id="330" r:id="rId18"/>
    <p:sldId id="329" r:id="rId19"/>
    <p:sldId id="32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11" d="100"/>
          <a:sy n="111" d="100"/>
        </p:scale>
        <p:origin x="1620" y="2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52B224E5-68D6-4465-98AB-798A099EBEF7}"/>
    <pc:docChg chg="custSel modSld">
      <pc:chgData name="James Young" userId="7f8d7c9cdb576883" providerId="LiveId" clId="{52B224E5-68D6-4465-98AB-798A099EBEF7}" dt="2024-09-24T16:06:09.621" v="318" actId="27636"/>
      <pc:docMkLst>
        <pc:docMk/>
      </pc:docMkLst>
      <pc:sldChg chg="modSp mod">
        <pc:chgData name="James Young" userId="7f8d7c9cdb576883" providerId="LiveId" clId="{52B224E5-68D6-4465-98AB-798A099EBEF7}" dt="2024-09-24T15:45:47.684" v="0" actId="20577"/>
        <pc:sldMkLst>
          <pc:docMk/>
          <pc:sldMk cId="2838560389" sldId="296"/>
        </pc:sldMkLst>
        <pc:spChg chg="mod">
          <ac:chgData name="James Young" userId="7f8d7c9cdb576883" providerId="LiveId" clId="{52B224E5-68D6-4465-98AB-798A099EBEF7}" dt="2024-09-24T15:45:47.684" v="0" actId="20577"/>
          <ac:spMkLst>
            <pc:docMk/>
            <pc:sldMk cId="2838560389" sldId="296"/>
            <ac:spMk id="3" creationId="{708276BC-A706-40B5-B51D-6AA00A059507}"/>
          </ac:spMkLst>
        </pc:spChg>
      </pc:sldChg>
      <pc:sldChg chg="modSp mod">
        <pc:chgData name="James Young" userId="7f8d7c9cdb576883" providerId="LiveId" clId="{52B224E5-68D6-4465-98AB-798A099EBEF7}" dt="2024-09-24T15:51:26.514" v="9" actId="20577"/>
        <pc:sldMkLst>
          <pc:docMk/>
          <pc:sldMk cId="3390102180" sldId="311"/>
        </pc:sldMkLst>
        <pc:spChg chg="mod">
          <ac:chgData name="James Young" userId="7f8d7c9cdb576883" providerId="LiveId" clId="{52B224E5-68D6-4465-98AB-798A099EBEF7}" dt="2024-09-24T15:51:26.514" v="9" actId="20577"/>
          <ac:spMkLst>
            <pc:docMk/>
            <pc:sldMk cId="3390102180" sldId="311"/>
            <ac:spMk id="3" creationId="{708276BC-A706-40B5-B51D-6AA00A059507}"/>
          </ac:spMkLst>
        </pc:spChg>
      </pc:sldChg>
      <pc:sldChg chg="modSp mod">
        <pc:chgData name="James Young" userId="7f8d7c9cdb576883" providerId="LiveId" clId="{52B224E5-68D6-4465-98AB-798A099EBEF7}" dt="2024-09-24T15:49:19.830" v="4" actId="20577"/>
        <pc:sldMkLst>
          <pc:docMk/>
          <pc:sldMk cId="2438453614" sldId="316"/>
        </pc:sldMkLst>
        <pc:spChg chg="mod">
          <ac:chgData name="James Young" userId="7f8d7c9cdb576883" providerId="LiveId" clId="{52B224E5-68D6-4465-98AB-798A099EBEF7}" dt="2024-09-24T15:49:19.830" v="4" actId="20577"/>
          <ac:spMkLst>
            <pc:docMk/>
            <pc:sldMk cId="2438453614" sldId="316"/>
            <ac:spMk id="3" creationId="{708276BC-A706-40B5-B51D-6AA00A059507}"/>
          </ac:spMkLst>
        </pc:spChg>
      </pc:sldChg>
      <pc:sldChg chg="modSp mod">
        <pc:chgData name="James Young" userId="7f8d7c9cdb576883" providerId="LiveId" clId="{52B224E5-68D6-4465-98AB-798A099EBEF7}" dt="2024-09-24T15:47:42.440" v="1" actId="20577"/>
        <pc:sldMkLst>
          <pc:docMk/>
          <pc:sldMk cId="2681046262" sldId="319"/>
        </pc:sldMkLst>
        <pc:spChg chg="mod">
          <ac:chgData name="James Young" userId="7f8d7c9cdb576883" providerId="LiveId" clId="{52B224E5-68D6-4465-98AB-798A099EBEF7}" dt="2024-09-24T15:47:42.440" v="1" actId="20577"/>
          <ac:spMkLst>
            <pc:docMk/>
            <pc:sldMk cId="2681046262" sldId="319"/>
            <ac:spMk id="3" creationId="{708276BC-A706-40B5-B51D-6AA00A059507}"/>
          </ac:spMkLst>
        </pc:spChg>
      </pc:sldChg>
      <pc:sldChg chg="modSp mod">
        <pc:chgData name="James Young" userId="7f8d7c9cdb576883" providerId="LiveId" clId="{52B224E5-68D6-4465-98AB-798A099EBEF7}" dt="2024-09-24T16:01:14.131" v="267" actId="207"/>
        <pc:sldMkLst>
          <pc:docMk/>
          <pc:sldMk cId="190143368" sldId="322"/>
        </pc:sldMkLst>
        <pc:spChg chg="mod">
          <ac:chgData name="James Young" userId="7f8d7c9cdb576883" providerId="LiveId" clId="{52B224E5-68D6-4465-98AB-798A099EBEF7}" dt="2024-09-24T16:01:14.131" v="267" actId="207"/>
          <ac:spMkLst>
            <pc:docMk/>
            <pc:sldMk cId="190143368" sldId="322"/>
            <ac:spMk id="3" creationId="{708276BC-A706-40B5-B51D-6AA00A059507}"/>
          </ac:spMkLst>
        </pc:spChg>
      </pc:sldChg>
      <pc:sldChg chg="modSp mod">
        <pc:chgData name="James Young" userId="7f8d7c9cdb576883" providerId="LiveId" clId="{52B224E5-68D6-4465-98AB-798A099EBEF7}" dt="2024-09-24T15:59:46.790" v="264" actId="207"/>
        <pc:sldMkLst>
          <pc:docMk/>
          <pc:sldMk cId="645947338" sldId="323"/>
        </pc:sldMkLst>
        <pc:spChg chg="mod">
          <ac:chgData name="James Young" userId="7f8d7c9cdb576883" providerId="LiveId" clId="{52B224E5-68D6-4465-98AB-798A099EBEF7}" dt="2024-09-24T15:59:46.790" v="264" actId="207"/>
          <ac:spMkLst>
            <pc:docMk/>
            <pc:sldMk cId="645947338" sldId="323"/>
            <ac:spMk id="3" creationId="{708276BC-A706-40B5-B51D-6AA00A059507}"/>
          </ac:spMkLst>
        </pc:spChg>
      </pc:sldChg>
      <pc:sldChg chg="modSp mod">
        <pc:chgData name="James Young" userId="7f8d7c9cdb576883" providerId="LiveId" clId="{52B224E5-68D6-4465-98AB-798A099EBEF7}" dt="2024-09-24T15:59:24.865" v="263" actId="20577"/>
        <pc:sldMkLst>
          <pc:docMk/>
          <pc:sldMk cId="4031329310" sldId="324"/>
        </pc:sldMkLst>
        <pc:spChg chg="mod">
          <ac:chgData name="James Young" userId="7f8d7c9cdb576883" providerId="LiveId" clId="{52B224E5-68D6-4465-98AB-798A099EBEF7}" dt="2024-09-24T15:59:24.865" v="263" actId="20577"/>
          <ac:spMkLst>
            <pc:docMk/>
            <pc:sldMk cId="4031329310" sldId="324"/>
            <ac:spMk id="3" creationId="{708276BC-A706-40B5-B51D-6AA00A059507}"/>
          </ac:spMkLst>
        </pc:spChg>
      </pc:sldChg>
      <pc:sldChg chg="modSp mod">
        <pc:chgData name="James Young" userId="7f8d7c9cdb576883" providerId="LiveId" clId="{52B224E5-68D6-4465-98AB-798A099EBEF7}" dt="2024-09-24T15:54:28.219" v="20" actId="20577"/>
        <pc:sldMkLst>
          <pc:docMk/>
          <pc:sldMk cId="3328950240" sldId="326"/>
        </pc:sldMkLst>
        <pc:spChg chg="mod">
          <ac:chgData name="James Young" userId="7f8d7c9cdb576883" providerId="LiveId" clId="{52B224E5-68D6-4465-98AB-798A099EBEF7}" dt="2024-09-24T15:54:28.219" v="20" actId="20577"/>
          <ac:spMkLst>
            <pc:docMk/>
            <pc:sldMk cId="3328950240" sldId="326"/>
            <ac:spMk id="3" creationId="{708276BC-A706-40B5-B51D-6AA00A059507}"/>
          </ac:spMkLst>
        </pc:spChg>
      </pc:sldChg>
      <pc:sldChg chg="modSp mod">
        <pc:chgData name="James Young" userId="7f8d7c9cdb576883" providerId="LiveId" clId="{52B224E5-68D6-4465-98AB-798A099EBEF7}" dt="2024-09-24T15:52:01.346" v="11" actId="20577"/>
        <pc:sldMkLst>
          <pc:docMk/>
          <pc:sldMk cId="1318643211" sldId="327"/>
        </pc:sldMkLst>
        <pc:spChg chg="mod">
          <ac:chgData name="James Young" userId="7f8d7c9cdb576883" providerId="LiveId" clId="{52B224E5-68D6-4465-98AB-798A099EBEF7}" dt="2024-09-24T15:52:01.346" v="11" actId="20577"/>
          <ac:spMkLst>
            <pc:docMk/>
            <pc:sldMk cId="1318643211" sldId="327"/>
            <ac:spMk id="3" creationId="{708276BC-A706-40B5-B51D-6AA00A059507}"/>
          </ac:spMkLst>
        </pc:spChg>
      </pc:sldChg>
      <pc:sldChg chg="modSp mod">
        <pc:chgData name="James Young" userId="7f8d7c9cdb576883" providerId="LiveId" clId="{52B224E5-68D6-4465-98AB-798A099EBEF7}" dt="2024-09-24T16:06:09.621" v="318" actId="27636"/>
        <pc:sldMkLst>
          <pc:docMk/>
          <pc:sldMk cId="124327416" sldId="328"/>
        </pc:sldMkLst>
        <pc:spChg chg="mod">
          <ac:chgData name="James Young" userId="7f8d7c9cdb576883" providerId="LiveId" clId="{52B224E5-68D6-4465-98AB-798A099EBEF7}" dt="2024-09-24T16:06:09.621" v="318" actId="27636"/>
          <ac:spMkLst>
            <pc:docMk/>
            <pc:sldMk cId="124327416" sldId="328"/>
            <ac:spMk id="3" creationId="{708276BC-A706-40B5-B51D-6AA00A059507}"/>
          </ac:spMkLst>
        </pc:spChg>
      </pc:sldChg>
      <pc:sldChg chg="modSp mod">
        <pc:chgData name="James Young" userId="7f8d7c9cdb576883" providerId="LiveId" clId="{52B224E5-68D6-4465-98AB-798A099EBEF7}" dt="2024-09-24T16:04:50.995" v="310" actId="20577"/>
        <pc:sldMkLst>
          <pc:docMk/>
          <pc:sldMk cId="4157176079" sldId="329"/>
        </pc:sldMkLst>
        <pc:spChg chg="mod">
          <ac:chgData name="James Young" userId="7f8d7c9cdb576883" providerId="LiveId" clId="{52B224E5-68D6-4465-98AB-798A099EBEF7}" dt="2024-09-24T16:04:50.995" v="310" actId="20577"/>
          <ac:spMkLst>
            <pc:docMk/>
            <pc:sldMk cId="4157176079" sldId="329"/>
            <ac:spMk id="3" creationId="{708276BC-A706-40B5-B51D-6AA00A05950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9/24/2024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9/24/2024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9/24/2024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9/24/2024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9/24/2024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9/24/2024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9/24/2024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9/24/2024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9/24/2024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9/24/2024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9/24/2024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9/24/2024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B) GIVING OF OUR FINANCES: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2 Cor 9:6-8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Now this I say, he who sows sparingly will also reap sparingly, and he who sows bountifully will also reap bountifully. </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Each one must do just as he has purposed in his heart</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not grudgingly or under compulsion, for God loves a cheerful giver. . . . .”                     </a:t>
            </a:r>
          </a:p>
          <a:p>
            <a:pPr marL="0" indent="0">
              <a:lnSpc>
                <a:spcPct val="107000"/>
              </a:lnSpc>
              <a:spcBef>
                <a:spcPts val="0"/>
              </a:spcBef>
              <a:spcAft>
                <a:spcPts val="600"/>
              </a:spcAft>
              <a:buNone/>
            </a:pPr>
            <a:endParaRPr lang="en-US" sz="2400" b="1" kern="0" dirty="0">
              <a:latin typeface="Aptos" panose="020B0004020202020204" pitchFamily="34" charset="0"/>
              <a:ea typeface="Times New Roman" panose="02020603050405020304" pitchFamily="18" charset="0"/>
              <a:cs typeface="Times New Roman" panose="02020603050405020304" pitchFamily="18" charset="0"/>
            </a:endParaRPr>
          </a:p>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1 Cor 16:1,2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Now concerning the collection for the saints, as I directed the churches of Galatia, so do you also. On the first day of every week </a:t>
            </a:r>
            <a:r>
              <a:rPr lang="en-US" sz="24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each one of you is to put aside and save</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24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as he may prosper</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so that no collections be made when I come.”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C) PRAYER:    Acts 2:42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They were continually devoting themselves to the apostles’ teaching and to fellowship, to the breaking of bread </a:t>
            </a:r>
            <a:r>
              <a:rPr lang="en-US" sz="24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and to prayer</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 . .”  </a:t>
            </a:r>
          </a:p>
          <a:p>
            <a:pPr marL="0" indent="0">
              <a:lnSpc>
                <a:spcPct val="107000"/>
              </a:lnSpc>
              <a:spcBef>
                <a:spcPts val="0"/>
              </a:spcBef>
              <a:spcAft>
                <a:spcPts val="600"/>
              </a:spcAft>
              <a:buNone/>
            </a:pPr>
            <a:endParaRPr lang="en-US" sz="2400" b="1" kern="0" dirty="0">
              <a:effectLst/>
              <a:latin typeface="Aptos" panose="020B0004020202020204" pitchFamily="34" charset="0"/>
              <a:ea typeface="Times New Roman" panose="02020603050405020304" pitchFamily="18" charset="0"/>
              <a:cs typeface="Times New Roman" panose="02020603050405020304" pitchFamily="18" charset="0"/>
            </a:endParaRPr>
          </a:p>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James 5:16 “</a:t>
            </a:r>
            <a:r>
              <a:rPr lang="en-US" sz="2400" dirty="0">
                <a:effectLst/>
                <a:latin typeface="Aptos" panose="020B0004020202020204" pitchFamily="34" charset="0"/>
                <a:ea typeface="Aptos" panose="020B0004020202020204" pitchFamily="34" charset="0"/>
                <a:cs typeface="Times New Roman" panose="02020603050405020304" pitchFamily="18" charset="0"/>
              </a:rPr>
              <a:t>Therefore, </a:t>
            </a:r>
            <a:r>
              <a:rPr lang="en-US" sz="24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confess your sins to one another, and pray for one another</a:t>
            </a:r>
            <a:r>
              <a:rPr lang="en-US" sz="2400" dirty="0">
                <a:effectLst/>
                <a:latin typeface="Aptos" panose="020B0004020202020204" pitchFamily="34" charset="0"/>
                <a:ea typeface="Aptos" panose="020B0004020202020204" pitchFamily="34" charset="0"/>
                <a:cs typeface="Times New Roman" panose="02020603050405020304" pitchFamily="18" charset="0"/>
              </a:rPr>
              <a:t> so that you may be healed. A prayer of a righteous person, when it is brought about, can accomplish much.”   </a:t>
            </a:r>
          </a:p>
          <a:p>
            <a:pPr marL="0" indent="0">
              <a:lnSpc>
                <a:spcPct val="107000"/>
              </a:lnSpc>
              <a:spcBef>
                <a:spcPts val="0"/>
              </a:spcBef>
              <a:spcAft>
                <a:spcPts val="600"/>
              </a:spcAft>
              <a:buNone/>
            </a:pPr>
            <a:endParaRPr lang="en-US" sz="2400" b="1"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sz="2400" b="1" dirty="0">
                <a:effectLst/>
                <a:latin typeface="Aptos" panose="020B0004020202020204" pitchFamily="34" charset="0"/>
                <a:ea typeface="Aptos" panose="020B0004020202020204" pitchFamily="34" charset="0"/>
                <a:cs typeface="Times New Roman" panose="02020603050405020304" pitchFamily="18" charset="0"/>
              </a:rPr>
              <a:t>1 </a:t>
            </a:r>
            <a:r>
              <a:rPr lang="en-US" sz="2400" b="1" dirty="0" err="1">
                <a:effectLst/>
                <a:latin typeface="Aptos" panose="020B0004020202020204" pitchFamily="34" charset="0"/>
                <a:ea typeface="Aptos" panose="020B0004020202020204" pitchFamily="34" charset="0"/>
                <a:cs typeface="Times New Roman" panose="02020603050405020304" pitchFamily="18" charset="0"/>
              </a:rPr>
              <a:t>Thess</a:t>
            </a:r>
            <a:r>
              <a:rPr lang="en-US" sz="2400" b="1" dirty="0">
                <a:effectLst/>
                <a:latin typeface="Aptos" panose="020B0004020202020204" pitchFamily="34" charset="0"/>
                <a:ea typeface="Aptos" panose="020B0004020202020204" pitchFamily="34" charset="0"/>
                <a:cs typeface="Times New Roman" panose="02020603050405020304" pitchFamily="18" charset="0"/>
              </a:rPr>
              <a:t> 5:16-18  “</a:t>
            </a:r>
            <a:r>
              <a:rPr lang="en-US" sz="2400" dirty="0">
                <a:effectLst/>
                <a:latin typeface="Aptos" panose="020B0004020202020204" pitchFamily="34" charset="0"/>
                <a:ea typeface="Aptos" panose="020B0004020202020204" pitchFamily="34" charset="0"/>
                <a:cs typeface="Times New Roman" panose="02020603050405020304" pitchFamily="18" charset="0"/>
              </a:rPr>
              <a:t>Rejoice always, </a:t>
            </a:r>
            <a:r>
              <a:rPr lang="en-US" sz="24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pray without ceasing</a:t>
            </a:r>
            <a:r>
              <a:rPr lang="en-US" sz="2400" dirty="0">
                <a:effectLst/>
                <a:latin typeface="Aptos" panose="020B0004020202020204" pitchFamily="34" charset="0"/>
                <a:ea typeface="Aptos" panose="020B0004020202020204" pitchFamily="34" charset="0"/>
                <a:cs typeface="Times New Roman" panose="02020603050405020304" pitchFamily="18" charset="0"/>
              </a:rPr>
              <a:t>, </a:t>
            </a:r>
            <a:r>
              <a:rPr lang="en-US" sz="24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give thanks </a:t>
            </a:r>
            <a:r>
              <a:rPr lang="en-US" sz="2400" dirty="0">
                <a:effectLst/>
                <a:latin typeface="Aptos" panose="020B0004020202020204" pitchFamily="34" charset="0"/>
                <a:ea typeface="Aptos" panose="020B0004020202020204" pitchFamily="34" charset="0"/>
                <a:cs typeface="Times New Roman" panose="02020603050405020304" pitchFamily="18" charset="0"/>
              </a:rPr>
              <a:t>in all circumstances; for this is the will of God in Christ Jesus for you.“    . . . .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89502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Eph 6:18 “</a:t>
            </a:r>
            <a:r>
              <a:rPr lang="en-US" sz="24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Praying at all times in the Spirit</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with all prayer and supplication. To that end, keep alert with all perseverance</a:t>
            </a:r>
            <a:r>
              <a:rPr lang="en-US" sz="24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 making supplication for all the saints</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a:t>
            </a:r>
          </a:p>
          <a:p>
            <a:pPr marL="0" indent="0">
              <a:lnSpc>
                <a:spcPct val="107000"/>
              </a:lnSpc>
              <a:spcBef>
                <a:spcPts val="0"/>
              </a:spcBef>
              <a:spcAft>
                <a:spcPts val="600"/>
              </a:spcAft>
              <a:buNone/>
            </a:pP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a:t>
            </a:r>
          </a:p>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Phil 1:1 / 4:6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Paul and Timothy, bond-servants of Christ Jesus, </a:t>
            </a:r>
            <a:r>
              <a:rPr lang="en-US" sz="24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to all the saints in Philippi</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who are in Christ Jesus . . .”     /     Do not be anxious about anything, </a:t>
            </a:r>
            <a:r>
              <a:rPr lang="en-US" sz="24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but in everything by prayer and supplication</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with thanksgiving </a:t>
            </a:r>
            <a:r>
              <a:rPr lang="en-US" sz="24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let your requests be made known to God</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1200" kern="0" dirty="0">
                <a:effectLst/>
                <a:latin typeface="Aptos" panose="020B0004020202020204" pitchFamily="34" charset="0"/>
                <a:ea typeface="Times New Roman" panose="02020603050405020304" pitchFamily="18" charset="0"/>
                <a:cs typeface="Times New Roman" panose="02020603050405020304" pitchFamily="18" charset="0"/>
              </a:rPr>
              <a:t>break</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a:bodyPr>
          <a:lstStyle/>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rPr>
              <a:t>D) TEACHING:       </a:t>
            </a:r>
          </a:p>
          <a:p>
            <a:pPr marL="0" indent="0">
              <a:lnSpc>
                <a:spcPct val="107000"/>
              </a:lnSpc>
              <a:spcBef>
                <a:spcPts val="0"/>
              </a:spcBef>
              <a:spcAft>
                <a:spcPts val="600"/>
              </a:spcAft>
              <a:buNone/>
            </a:pPr>
            <a:endParaRPr lang="en-US" sz="1000" b="1" kern="0" dirty="0">
              <a:latin typeface="Aptos" panose="020B0004020202020204" pitchFamily="34" charset="0"/>
              <a:ea typeface="Times New Roman" panose="02020603050405020304" pitchFamily="18" charset="0"/>
            </a:endParaRPr>
          </a:p>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rPr>
              <a:t>Hosea 4:1,6 “</a:t>
            </a:r>
            <a:r>
              <a:rPr lang="en-US" sz="2400" kern="0" dirty="0">
                <a:solidFill>
                  <a:srgbClr val="FF0000"/>
                </a:solidFill>
                <a:effectLst/>
                <a:latin typeface="Aptos" panose="020B0004020202020204" pitchFamily="34" charset="0"/>
                <a:ea typeface="Times New Roman" panose="02020603050405020304" pitchFamily="18" charset="0"/>
              </a:rPr>
              <a:t>Listen to the word of the Lord</a:t>
            </a:r>
            <a:r>
              <a:rPr lang="en-US" sz="2400" kern="0" dirty="0">
                <a:effectLst/>
                <a:latin typeface="Aptos" panose="020B0004020202020204" pitchFamily="34" charset="0"/>
                <a:ea typeface="Times New Roman" panose="02020603050405020304" pitchFamily="18" charset="0"/>
              </a:rPr>
              <a:t>, O sons of Israel, for the Lord has a case against the inhabitants of the land, because there is no faithfulness or kindness or </a:t>
            </a:r>
            <a:r>
              <a:rPr lang="en-US" sz="2400" kern="0" dirty="0">
                <a:solidFill>
                  <a:srgbClr val="FF0000"/>
                </a:solidFill>
                <a:effectLst/>
                <a:latin typeface="Aptos" panose="020B0004020202020204" pitchFamily="34" charset="0"/>
                <a:ea typeface="Times New Roman" panose="02020603050405020304" pitchFamily="18" charset="0"/>
              </a:rPr>
              <a:t>knowledge of God </a:t>
            </a:r>
            <a:r>
              <a:rPr lang="en-US" sz="2400" kern="0" dirty="0">
                <a:effectLst/>
                <a:latin typeface="Aptos" panose="020B0004020202020204" pitchFamily="34" charset="0"/>
                <a:ea typeface="Times New Roman" panose="02020603050405020304" pitchFamily="18" charset="0"/>
              </a:rPr>
              <a:t>in the land. . . </a:t>
            </a:r>
            <a:r>
              <a:rPr lang="en-US" sz="2400" kern="0" dirty="0">
                <a:solidFill>
                  <a:srgbClr val="FF0000"/>
                </a:solidFill>
                <a:effectLst/>
                <a:latin typeface="Aptos" panose="020B0004020202020204" pitchFamily="34" charset="0"/>
                <a:ea typeface="Times New Roman" panose="02020603050405020304" pitchFamily="18" charset="0"/>
              </a:rPr>
              <a:t>My people are destroyed for lack of knowledge</a:t>
            </a:r>
            <a:r>
              <a:rPr lang="en-US" sz="2400" kern="0" dirty="0">
                <a:effectLst/>
                <a:latin typeface="Aptos" panose="020B0004020202020204" pitchFamily="34" charset="0"/>
                <a:ea typeface="Times New Roman" panose="02020603050405020304" pitchFamily="18" charset="0"/>
              </a:rPr>
              <a:t>. . . . .”   </a:t>
            </a:r>
            <a:r>
              <a:rPr lang="en-US" sz="2400" b="1" kern="0" dirty="0">
                <a:effectLst/>
                <a:latin typeface="Aptos" panose="020B0004020202020204" pitchFamily="34" charset="0"/>
                <a:ea typeface="Times New Roman" panose="02020603050405020304" pitchFamily="18" charset="0"/>
              </a:rPr>
              <a:t>Acts 17:11 “</a:t>
            </a:r>
            <a:r>
              <a:rPr lang="en-US" sz="2400" kern="0" dirty="0">
                <a:effectLst/>
                <a:latin typeface="Aptos" panose="020B0004020202020204" pitchFamily="34" charset="0"/>
                <a:ea typeface="Times New Roman" panose="02020603050405020304" pitchFamily="18" charset="0"/>
              </a:rPr>
              <a:t>Now these were more noble-minded than those in Thessalonica, for they received the word with great eagerness, examining the Scriptures daily to see if these things were so. </a:t>
            </a:r>
          </a:p>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rPr>
              <a:t>John 8:31,32 “</a:t>
            </a:r>
            <a:r>
              <a:rPr lang="en-US" sz="2400" kern="0" dirty="0">
                <a:effectLst/>
                <a:latin typeface="Aptos" panose="020B0004020202020204" pitchFamily="34" charset="0"/>
                <a:ea typeface="Times New Roman" panose="02020603050405020304" pitchFamily="18" charset="0"/>
              </a:rPr>
              <a:t>So Jesus was saying to those Jews who believe Him, ‘</a:t>
            </a:r>
            <a:r>
              <a:rPr lang="en-US" sz="2400" kern="0" dirty="0">
                <a:solidFill>
                  <a:srgbClr val="FF0000"/>
                </a:solidFill>
                <a:effectLst/>
                <a:latin typeface="Aptos" panose="020B0004020202020204" pitchFamily="34" charset="0"/>
                <a:ea typeface="Times New Roman" panose="02020603050405020304" pitchFamily="18" charset="0"/>
              </a:rPr>
              <a:t>If you continue in My word</a:t>
            </a:r>
            <a:r>
              <a:rPr lang="en-US" sz="2400" kern="0" dirty="0">
                <a:effectLst/>
                <a:latin typeface="Aptos" panose="020B0004020202020204" pitchFamily="34" charset="0"/>
                <a:ea typeface="Times New Roman" panose="02020603050405020304" pitchFamily="18" charset="0"/>
              </a:rPr>
              <a:t>, then you are truly disciples of Mine; and you will know the truth, and the truth will make you free.”   </a:t>
            </a:r>
          </a:p>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rPr>
              <a:t>John 15:7 “</a:t>
            </a:r>
            <a:r>
              <a:rPr lang="en-US" sz="2400" kern="0" dirty="0">
                <a:effectLst/>
                <a:latin typeface="Aptos" panose="020B0004020202020204" pitchFamily="34" charset="0"/>
                <a:ea typeface="Times New Roman" panose="02020603050405020304" pitchFamily="18" charset="0"/>
              </a:rPr>
              <a:t>If you abide in Me, </a:t>
            </a:r>
            <a:r>
              <a:rPr lang="en-US" sz="2400" kern="0" dirty="0">
                <a:solidFill>
                  <a:srgbClr val="FF0000"/>
                </a:solidFill>
                <a:effectLst/>
                <a:latin typeface="Aptos" panose="020B0004020202020204" pitchFamily="34" charset="0"/>
                <a:ea typeface="Times New Roman" panose="02020603050405020304" pitchFamily="18" charset="0"/>
              </a:rPr>
              <a:t>and My words abide in you</a:t>
            </a:r>
            <a:r>
              <a:rPr lang="en-US" sz="2400" kern="0" dirty="0">
                <a:effectLst/>
                <a:latin typeface="Aptos" panose="020B0004020202020204" pitchFamily="34" charset="0"/>
                <a:ea typeface="Times New Roman" panose="02020603050405020304" pitchFamily="18" charset="0"/>
              </a:rPr>
              <a:t>, ask whatever you wish, and it will be done for you.”     </a:t>
            </a:r>
            <a:endParaRPr lang="en-US" sz="2400" kern="100" dirty="0">
              <a:effectLst/>
              <a:latin typeface="Times New Roman" panose="02020603050405020304" pitchFamily="18" charset="0"/>
              <a:ea typeface="Aptos" panose="020B0004020202020204" pitchFamily="34"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313293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Acts 2:42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They were </a:t>
            </a:r>
            <a:r>
              <a:rPr lang="en-US" sz="24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continually devoting themselves to the apostles’ teaching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and to fellowship. . . .”       </a:t>
            </a:r>
          </a:p>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Acts 20:7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On the first day of the week, when we were gathered together to break bread, </a:t>
            </a:r>
            <a:r>
              <a:rPr lang="en-US" sz="24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Paul began talking to them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 .”     </a:t>
            </a:r>
          </a:p>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1 Cor 4:17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For this reason I have sent to you Timothy, who is my beloved and faithful child in the Lord, and </a:t>
            </a:r>
            <a:r>
              <a:rPr lang="en-US" sz="24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he will remind you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of my ways which are in Christ, </a:t>
            </a:r>
            <a:r>
              <a:rPr lang="en-US" sz="24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just as I teach everywhere in every church</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a:t>
            </a:r>
          </a:p>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1 Cor 3:16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Let the word of Christ richly dwell within you, </a:t>
            </a:r>
            <a:r>
              <a:rPr lang="en-US" sz="23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with all wisdom teaching and admonishing one another</a:t>
            </a:r>
            <a:r>
              <a:rPr lang="en-US" sz="2300" kern="0" dirty="0">
                <a:effectLst/>
                <a:latin typeface="Aptos" panose="020B0004020202020204" pitchFamily="34" charset="0"/>
                <a:ea typeface="Times New Roman" panose="02020603050405020304" pitchFamily="18" charset="0"/>
                <a:cs typeface="Times New Roman" panose="02020603050405020304" pitchFamily="18" charset="0"/>
              </a:rPr>
              <a:t> . . .”</a:t>
            </a:r>
            <a:endParaRPr lang="en-US" sz="23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59473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2 Tim 4:1,2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I solemnly charge you . . . </a:t>
            </a:r>
            <a:r>
              <a:rPr lang="en-US" sz="24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preach the word</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be ready in season and out of season; reprove, rebuke, exhort, with great patience and instruction.”    </a:t>
            </a:r>
          </a:p>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1 Tim 3:15 “</a:t>
            </a:r>
            <a:r>
              <a:rPr lang="en-US" sz="24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I write so that you will know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how one ought to conduct himself in the household of God, … </a:t>
            </a:r>
          </a:p>
          <a:p>
            <a:pPr marL="0" indent="0">
              <a:lnSpc>
                <a:spcPct val="107000"/>
              </a:lnSpc>
              <a:spcBef>
                <a:spcPts val="0"/>
              </a:spcBef>
              <a:spcAft>
                <a:spcPts val="600"/>
              </a:spcAft>
              <a:buNone/>
            </a:pPr>
            <a:r>
              <a:rPr lang="en-US" sz="2400" b="1" kern="0" dirty="0">
                <a:latin typeface="Aptos" panose="020B0004020202020204" pitchFamily="34" charset="0"/>
                <a:ea typeface="Times New Roman" panose="02020603050405020304" pitchFamily="18" charset="0"/>
                <a:cs typeface="Times New Roman" panose="02020603050405020304" pitchFamily="18" charset="0"/>
              </a:rPr>
              <a:t>1 Tim </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4:6 “</a:t>
            </a:r>
            <a:r>
              <a:rPr lang="en-US" sz="24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In pointing out these things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to the brethren, you will be a good servant of Christ Jesus, constantly nourished on the words of the faith and of the sound doctrine which you have been following.”</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01433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E) SINGING:  </a:t>
            </a:r>
            <a:r>
              <a:rPr lang="en-US" sz="2400" b="1" dirty="0">
                <a:effectLst/>
                <a:latin typeface="Aptos" panose="020B0004020202020204" pitchFamily="34" charset="0"/>
                <a:ea typeface="Aptos" panose="020B0004020202020204" pitchFamily="34" charset="0"/>
                <a:cs typeface="Times New Roman" panose="02020603050405020304" pitchFamily="18" charset="0"/>
              </a:rPr>
              <a:t>Psalm 69:30</a:t>
            </a:r>
            <a:r>
              <a:rPr lang="en-US" sz="2400" dirty="0">
                <a:effectLst/>
                <a:latin typeface="Aptos" panose="020B0004020202020204" pitchFamily="34" charset="0"/>
                <a:ea typeface="Aptos" panose="020B0004020202020204" pitchFamily="34" charset="0"/>
                <a:cs typeface="Times New Roman" panose="02020603050405020304" pitchFamily="18" charset="0"/>
              </a:rPr>
              <a:t> “I will praise God’s name with song and exalt Him with thanksgiving.”</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 </a:t>
            </a:r>
          </a:p>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Ps 95:1.2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Oh come, let us sing to the Lord; let us make a joyful noise to the rock of our salvation! Let us come into His presence with thanksgiving; let us make a joyful noise to Him with songs of praise!”   </a:t>
            </a:r>
          </a:p>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Ps 13:6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I will sing to the Lord, because He has dealt bountifully with me.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365897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Col 3:16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Let the word of Christ dwell in you richly, teaching and admonishing one another in all wisdom, </a:t>
            </a:r>
            <a:r>
              <a:rPr lang="en-US" sz="24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singing psalms and hymns and spiritual songs</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with thankfulness in your hearts to God.      </a:t>
            </a:r>
          </a:p>
          <a:p>
            <a:pPr marL="0" indent="0">
              <a:lnSpc>
                <a:spcPct val="107000"/>
              </a:lnSpc>
              <a:spcBef>
                <a:spcPts val="0"/>
              </a:spcBef>
              <a:spcAft>
                <a:spcPts val="600"/>
              </a:spcAft>
              <a:buNone/>
            </a:pPr>
            <a:endParaRPr lang="en-US" sz="1000" b="1" kern="0" dirty="0">
              <a:latin typeface="Aptos" panose="020B0004020202020204" pitchFamily="34" charset="0"/>
              <a:ea typeface="Times New Roman" panose="02020603050405020304" pitchFamily="18" charset="0"/>
              <a:cs typeface="Times New Roman" panose="02020603050405020304" pitchFamily="18" charset="0"/>
            </a:endParaRPr>
          </a:p>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Eph 5:18-20 “. . . .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but be filled with the Spirit, </a:t>
            </a:r>
            <a:r>
              <a:rPr lang="en-US" sz="24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a</a:t>
            </a:r>
            <a:r>
              <a:rPr lang="en-US" sz="24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ddressing one another in psalms and hymns and spiritual songs, singing and making melody to the Lord with your heart</a:t>
            </a:r>
            <a:r>
              <a:rPr lang="en-US" sz="2400" dirty="0">
                <a:effectLst/>
                <a:latin typeface="Aptos" panose="020B0004020202020204" pitchFamily="34" charset="0"/>
                <a:ea typeface="Aptos" panose="020B0004020202020204" pitchFamily="34" charset="0"/>
                <a:cs typeface="Times New Roman" panose="02020603050405020304" pitchFamily="18" charset="0"/>
              </a:rPr>
              <a:t>, always giving thanks for all things in the name of our Lord Jesus Christ to God, even the Father”.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334571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SUMMARY:  </a:t>
            </a:r>
          </a:p>
          <a:p>
            <a:pPr marL="0" indent="0">
              <a:lnSpc>
                <a:spcPct val="107000"/>
              </a:lnSpc>
              <a:spcBef>
                <a:spcPts val="0"/>
              </a:spcBef>
              <a:spcAft>
                <a:spcPts val="600"/>
              </a:spcAft>
              <a:buNone/>
            </a:pPr>
            <a:endParaRPr lang="en-US" sz="1000" kern="0" dirty="0">
              <a:latin typeface="Aptos" panose="020B0004020202020204" pitchFamily="34" charset="0"/>
              <a:ea typeface="Times New Roman" panose="02020603050405020304" pitchFamily="18" charset="0"/>
              <a:cs typeface="Times New Roman" panose="02020603050405020304" pitchFamily="18" charset="0"/>
            </a:endParaRPr>
          </a:p>
          <a:p>
            <a:pPr marL="0" indent="0">
              <a:lnSpc>
                <a:spcPct val="107000"/>
              </a:lnSpc>
              <a:spcBef>
                <a:spcPts val="0"/>
              </a:spcBef>
              <a:spcAft>
                <a:spcPts val="600"/>
              </a:spcAft>
              <a:buNone/>
            </a:pP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When we come together, we do so on the </a:t>
            </a:r>
            <a:r>
              <a:rPr lang="en-US" sz="24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first day of the week</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in celebration of Christ’s resurrection. During our time together </a:t>
            </a:r>
            <a:r>
              <a:rPr lang="en-US" sz="2400" kern="0" dirty="0">
                <a:solidFill>
                  <a:srgbClr val="0070C0"/>
                </a:solidFill>
                <a:effectLst/>
                <a:latin typeface="Aptos" panose="020B0004020202020204" pitchFamily="34" charset="0"/>
                <a:ea typeface="Times New Roman" panose="02020603050405020304" pitchFamily="18" charset="0"/>
                <a:cs typeface="Times New Roman" panose="02020603050405020304" pitchFamily="18" charset="0"/>
              </a:rPr>
              <a:t>we remember the Lord’s sacrifice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by celebrating the memorial He set forth for us and </a:t>
            </a:r>
            <a:r>
              <a:rPr lang="en-US" sz="2400" kern="0" dirty="0">
                <a:solidFill>
                  <a:srgbClr val="00B050"/>
                </a:solidFill>
                <a:effectLst/>
                <a:latin typeface="Aptos" panose="020B0004020202020204" pitchFamily="34" charset="0"/>
                <a:ea typeface="Times New Roman" panose="02020603050405020304" pitchFamily="18" charset="0"/>
                <a:cs typeface="Times New Roman" panose="02020603050405020304" pitchFamily="18" charset="0"/>
              </a:rPr>
              <a:t>we praise Him in song</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24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and prayer</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We honor His teachings by </a:t>
            </a:r>
            <a:r>
              <a:rPr lang="en-US" sz="2400" kern="0" dirty="0">
                <a:solidFill>
                  <a:srgbClr val="00B0F0"/>
                </a:solidFill>
                <a:effectLst/>
                <a:latin typeface="Aptos" panose="020B0004020202020204" pitchFamily="34" charset="0"/>
                <a:ea typeface="Times New Roman" panose="02020603050405020304" pitchFamily="18" charset="0"/>
                <a:cs typeface="Times New Roman" panose="02020603050405020304" pitchFamily="18" charset="0"/>
              </a:rPr>
              <a:t>studying a portion of His Word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and carrying that knowledge out into the world as His ambassadors.  </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1200" dirty="0">
                <a:latin typeface="Calibri" panose="020F0502020204030204" pitchFamily="34" charset="0"/>
                <a:ea typeface="Calibri" panose="020F0502020204030204" pitchFamily="34" charset="0"/>
                <a:cs typeface="Times New Roman" panose="02020603050405020304" pitchFamily="18" charset="0"/>
              </a:rPr>
              <a:t>Conclusion . . . .</a:t>
            </a:r>
          </a:p>
        </p:txBody>
      </p:sp>
    </p:spTree>
    <p:extLst>
      <p:ext uri="{BB962C8B-B14F-4D97-AF65-F5344CB8AC3E}">
        <p14:creationId xmlns:p14="http://schemas.microsoft.com/office/powerpoint/2010/main" val="41571760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lnSpcReduction="10000"/>
          </a:bodyPr>
          <a:lstStyle/>
          <a:p>
            <a:pPr marL="0" marR="0">
              <a:lnSpc>
                <a:spcPct val="115000"/>
              </a:lnSpc>
              <a:spcBef>
                <a:spcPts val="0"/>
              </a:spcBef>
              <a:spcAft>
                <a:spcPts val="800"/>
              </a:spcAf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Isaiah 12:4-5</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 “In that day you will say: ‘Give praise to the Lord, proclaim His name; make known among the nations what He has done, and proclaim that His name is exalted. Sing to the Lord, for He has done glorious things;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let this be known to all the world.”</a:t>
            </a:r>
          </a:p>
          <a:p>
            <a:pPr marL="0" marR="0">
              <a:lnSpc>
                <a:spcPct val="115000"/>
              </a:lnSpc>
              <a:spcBef>
                <a:spcPts val="0"/>
              </a:spcBef>
              <a:spcAft>
                <a:spcPts val="800"/>
              </a:spcAft>
            </a:pPr>
            <a:r>
              <a:rPr lang="en-US" sz="2400" b="1" kern="100" dirty="0">
                <a:effectLst/>
                <a:latin typeface="Aptos" panose="020B0004020202020204" pitchFamily="34" charset="0"/>
                <a:ea typeface="Aptos" panose="020B0004020202020204" pitchFamily="34" charset="0"/>
              </a:rPr>
              <a:t>Mtt 18:20 “</a:t>
            </a:r>
            <a:r>
              <a:rPr lang="en-US" sz="2400" kern="100" dirty="0">
                <a:effectLst/>
                <a:latin typeface="Aptos" panose="020B0004020202020204" pitchFamily="34" charset="0"/>
                <a:ea typeface="Aptos" panose="020B0004020202020204" pitchFamily="34" charset="0"/>
              </a:rPr>
              <a:t>For where two or three have gathered together in My name, I am there in their midst.” </a:t>
            </a:r>
            <a:endParaRPr lang="en-US" sz="2400" kern="100" dirty="0">
              <a:effectLst/>
              <a:latin typeface="Times New Roman" panose="02020603050405020304" pitchFamily="18" charset="0"/>
              <a:ea typeface="Aptos" panose="020B0004020202020204" pitchFamily="34" charset="0"/>
            </a:endParaRPr>
          </a:p>
          <a:p>
            <a:pPr marL="0" marR="0">
              <a:lnSpc>
                <a:spcPct val="115000"/>
              </a:lnSpc>
              <a:spcBef>
                <a:spcPts val="0"/>
              </a:spcBef>
              <a:spcAft>
                <a:spcPts val="800"/>
              </a:spcAft>
            </a:pPr>
            <a:r>
              <a:rPr lang="en-US" sz="2400" b="1" kern="100" dirty="0">
                <a:effectLst/>
                <a:latin typeface="Aptos" panose="020B0004020202020204" pitchFamily="34" charset="0"/>
                <a:ea typeface="Aptos" panose="020B0004020202020204" pitchFamily="34" charset="0"/>
              </a:rPr>
              <a:t>Col 3:2 “</a:t>
            </a:r>
            <a:r>
              <a:rPr lang="en-US" sz="2400" kern="100" dirty="0">
                <a:effectLst/>
                <a:latin typeface="Aptos" panose="020B0004020202020204" pitchFamily="34" charset="0"/>
                <a:ea typeface="Aptos" panose="020B0004020202020204" pitchFamily="34" charset="0"/>
              </a:rPr>
              <a:t>Set your mind on the things above, not on the things that are on earth.”</a:t>
            </a:r>
            <a:endParaRPr lang="en-US" sz="2400" kern="100" dirty="0">
              <a:effectLst/>
              <a:latin typeface="Times New Roman" panose="02020603050405020304" pitchFamily="18" charset="0"/>
              <a:ea typeface="Aptos" panose="020B0004020202020204" pitchFamily="34" charset="0"/>
            </a:endParaRPr>
          </a:p>
          <a:p>
            <a:pPr marL="0">
              <a:lnSpc>
                <a:spcPct val="115000"/>
              </a:lnSpc>
              <a:spcBef>
                <a:spcPts val="0"/>
              </a:spcBef>
              <a:spcAft>
                <a:spcPts val="800"/>
              </a:spcAf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Worship is to bond us all together until that day we all join Jesus</a:t>
            </a:r>
            <a:r>
              <a:rPr lang="en-US" sz="2400" b="1" kern="100">
                <a:effectLst/>
                <a:latin typeface="Aptos" panose="020B0004020202020204" pitchFamily="34" charset="0"/>
                <a:ea typeface="Aptos" panose="020B0004020202020204" pitchFamily="34" charset="0"/>
                <a:cs typeface="Times New Roman" panose="02020603050405020304" pitchFamily="18" charset="0"/>
              </a:rPr>
              <a:t>. </a:t>
            </a:r>
          </a:p>
          <a:p>
            <a:pPr marL="0">
              <a:lnSpc>
                <a:spcPct val="115000"/>
              </a:lnSpc>
              <a:spcBef>
                <a:spcPts val="0"/>
              </a:spcBef>
              <a:spcAft>
                <a:spcPts val="800"/>
              </a:spcAft>
            </a:pPr>
            <a:r>
              <a:rPr lang="en-US" sz="2400" b="1" kern="100">
                <a:effectLst/>
                <a:latin typeface="Aptos" panose="020B0004020202020204" pitchFamily="34" charset="0"/>
                <a:ea typeface="Aptos" panose="020B0004020202020204" pitchFamily="34" charset="0"/>
              </a:rPr>
              <a:t>1 </a:t>
            </a:r>
            <a:r>
              <a:rPr lang="en-US" sz="2400" b="1" kern="100" dirty="0" err="1">
                <a:effectLst/>
                <a:latin typeface="Aptos" panose="020B0004020202020204" pitchFamily="34" charset="0"/>
                <a:ea typeface="Aptos" panose="020B0004020202020204" pitchFamily="34" charset="0"/>
              </a:rPr>
              <a:t>Thess</a:t>
            </a:r>
            <a:r>
              <a:rPr lang="en-US" sz="2400" b="1" kern="100" dirty="0">
                <a:effectLst/>
                <a:latin typeface="Aptos" panose="020B0004020202020204" pitchFamily="34" charset="0"/>
                <a:ea typeface="Aptos" panose="020B0004020202020204" pitchFamily="34" charset="0"/>
              </a:rPr>
              <a:t> 4:17 “</a:t>
            </a:r>
            <a:r>
              <a:rPr lang="en-US" sz="2400" kern="100" dirty="0">
                <a:effectLst/>
                <a:latin typeface="Aptos" panose="020B0004020202020204" pitchFamily="34" charset="0"/>
                <a:ea typeface="Aptos" panose="020B0004020202020204" pitchFamily="34" charset="0"/>
              </a:rPr>
              <a:t>Then we who are alive and remain will be caught up together with them in the clouds to meet the Lord in the Air, and so we shall always be with the Lord.”</a:t>
            </a:r>
            <a:endParaRPr lang="en-US" sz="800" kern="100" dirty="0">
              <a:effectLst/>
              <a:latin typeface="Aptos" panose="020B0004020202020204" pitchFamily="34" charset="0"/>
              <a:ea typeface="Aptos" panose="020B0004020202020204" pitchFamily="34" charset="0"/>
            </a:endParaRPr>
          </a:p>
          <a:p>
            <a:pPr marL="0" marR="0">
              <a:lnSpc>
                <a:spcPct val="115000"/>
              </a:lnSpc>
              <a:spcBef>
                <a:spcPts val="0"/>
              </a:spcBef>
              <a:spcAft>
                <a:spcPts val="800"/>
              </a:spcAft>
            </a:pPr>
            <a:endParaRPr lang="en-US" sz="2400" b="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4327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nSpc>
                <a:spcPct val="106000"/>
              </a:lnSpc>
              <a:spcBef>
                <a:spcPts val="0"/>
              </a:spcBef>
              <a:spcAft>
                <a:spcPts val="563"/>
              </a:spcAft>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5400" dirty="0">
                <a:latin typeface="Calibri" panose="020F0502020204030204" pitchFamily="34" charset="0"/>
                <a:ea typeface="Calibri" panose="020F0502020204030204" pitchFamily="34" charset="0"/>
                <a:cs typeface="Times New Roman" panose="02020603050405020304" pitchFamily="18" charset="0"/>
              </a:rPr>
              <a:t>Scriptural Worship </a:t>
            </a:r>
          </a:p>
          <a:p>
            <a:pPr marL="0" indent="0">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36A70-231C-510F-06F4-9F890B2A99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D8AE59-59DB-B574-59D0-63588A86D81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D226855-EFA6-1799-FCC8-21C4783DD4AF}"/>
              </a:ext>
            </a:extLst>
          </p:cNvPr>
          <p:cNvSpPr>
            <a:spLocks noGrp="1"/>
          </p:cNvSpPr>
          <p:nvPr>
            <p:ph idx="1"/>
          </p:nvPr>
        </p:nvSpPr>
        <p:spPr>
          <a:xfrm>
            <a:off x="628650" y="379562"/>
            <a:ext cx="7886700" cy="5891842"/>
          </a:xfrm>
        </p:spPr>
        <p:txBody>
          <a:bodyPr>
            <a:normAutofit/>
          </a:bodyPr>
          <a:lstStyle/>
          <a:p>
            <a:pPr marL="0" marR="0" indent="0">
              <a:lnSpc>
                <a:spcPct val="107000"/>
              </a:lnSpc>
              <a:spcBef>
                <a:spcPts val="0"/>
              </a:spcBef>
              <a:spcAft>
                <a:spcPts val="800"/>
              </a:spcAft>
              <a:buNone/>
            </a:pPr>
            <a:r>
              <a:rPr lang="en-US" kern="100" dirty="0">
                <a:effectLst/>
                <a:latin typeface="Calibri" panose="020F0502020204030204" pitchFamily="34" charset="0"/>
                <a:ea typeface="Calibri" panose="020F0502020204030204" pitchFamily="34" charset="0"/>
                <a:cs typeface="Times New Roman" panose="02020603050405020304" pitchFamily="18" charset="0"/>
              </a:rPr>
              <a:t>SCRIPTURAL WORSHIP – the Why’s &amp; How’s</a:t>
            </a:r>
          </a:p>
          <a:p>
            <a:pPr marL="0" marR="0" indent="0">
              <a:lnSpc>
                <a:spcPct val="107000"/>
              </a:lnSpc>
              <a:spcBef>
                <a:spcPts val="0"/>
              </a:spcBef>
              <a:spcAft>
                <a:spcPts val="800"/>
              </a:spcAft>
              <a:buNone/>
            </a:pPr>
            <a:endParaRPr lang="en-US" kern="100"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b="1" kern="100" dirty="0">
                <a:effectLst/>
                <a:latin typeface="Calibri" panose="020F0502020204030204" pitchFamily="34" charset="0"/>
                <a:ea typeface="Calibri" panose="020F0502020204030204" pitchFamily="34" charset="0"/>
                <a:cs typeface="Times New Roman" panose="02020603050405020304" pitchFamily="18" charset="0"/>
              </a:rPr>
              <a:t>1 Peter 3:15,16 </a:t>
            </a:r>
            <a:r>
              <a:rPr lang="en-US" kern="100" dirty="0">
                <a:effectLst/>
                <a:latin typeface="Calibri" panose="020F0502020204030204" pitchFamily="34" charset="0"/>
                <a:ea typeface="Calibri" panose="020F0502020204030204" pitchFamily="34" charset="0"/>
                <a:cs typeface="Times New Roman" panose="02020603050405020304" pitchFamily="18" charset="0"/>
              </a:rPr>
              <a:t>“but sanctify Christ as Lord in your hearts, always being ready to make a defense to everyone who asks you to give an account for the hope that is in you, yet with gentleness &amp; reverence…”</a:t>
            </a:r>
            <a:endParaRPr lang="en-US" b="1"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52266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latin typeface="Calibri" panose="020F0502020204030204" pitchFamily="34" charset="0"/>
                <a:ea typeface="Calibri" panose="020F0502020204030204" pitchFamily="34" charset="0"/>
                <a:cs typeface="Times New Roman" panose="02020603050405020304" pitchFamily="18" charset="0"/>
              </a:rPr>
              <a:t>a) </a:t>
            </a:r>
            <a:r>
              <a:rPr lang="en-US" sz="2200" b="1" dirty="0">
                <a:effectLst/>
                <a:latin typeface="Aptos" panose="020B0004020202020204" pitchFamily="34" charset="0"/>
                <a:ea typeface="Aptos" panose="020B0004020202020204" pitchFamily="34" charset="0"/>
                <a:cs typeface="Times New Roman" panose="02020603050405020304" pitchFamily="18" charset="0"/>
              </a:rPr>
              <a:t>Deut 10:16-22 “</a:t>
            </a:r>
            <a:r>
              <a:rPr lang="en-US" sz="2200" baseline="30000" dirty="0">
                <a:effectLst/>
                <a:latin typeface="Aptos" panose="020B0004020202020204" pitchFamily="34" charset="0"/>
                <a:ea typeface="Aptos" panose="020B0004020202020204" pitchFamily="34" charset="0"/>
                <a:cs typeface="Times New Roman" panose="02020603050405020304" pitchFamily="18" charset="0"/>
              </a:rPr>
              <a:t> </a:t>
            </a:r>
            <a:r>
              <a:rPr lang="en-US" sz="2200" dirty="0">
                <a:effectLst/>
                <a:latin typeface="Aptos" panose="020B0004020202020204" pitchFamily="34" charset="0"/>
                <a:ea typeface="Aptos" panose="020B0004020202020204" pitchFamily="34" charset="0"/>
                <a:cs typeface="Times New Roman" panose="02020603050405020304" pitchFamily="18" charset="0"/>
              </a:rPr>
              <a:t>So circumcise your heart, and stiffen your neck no longer. </a:t>
            </a:r>
            <a:r>
              <a:rPr lang="en-US" sz="2200" baseline="30000" dirty="0">
                <a:effectLst/>
                <a:latin typeface="Aptos" panose="020B0004020202020204" pitchFamily="34" charset="0"/>
                <a:ea typeface="Aptos" panose="020B0004020202020204" pitchFamily="34" charset="0"/>
                <a:cs typeface="Times New Roman" panose="02020603050405020304" pitchFamily="18" charset="0"/>
              </a:rPr>
              <a:t>17 </a:t>
            </a:r>
            <a:r>
              <a:rPr lang="en-US" sz="2200" dirty="0">
                <a:effectLst/>
                <a:latin typeface="Aptos" panose="020B0004020202020204" pitchFamily="34" charset="0"/>
                <a:ea typeface="Aptos" panose="020B0004020202020204" pitchFamily="34" charset="0"/>
                <a:cs typeface="Times New Roman" panose="02020603050405020304" pitchFamily="18" charset="0"/>
              </a:rPr>
              <a:t>For the </a:t>
            </a:r>
            <a:r>
              <a:rPr lang="en-US" sz="2200" cap="small" dirty="0">
                <a:effectLst/>
                <a:latin typeface="Aptos" panose="020B0004020202020204" pitchFamily="34" charset="0"/>
                <a:ea typeface="Aptos" panose="020B0004020202020204" pitchFamily="34" charset="0"/>
                <a:cs typeface="Times New Roman" panose="02020603050405020304" pitchFamily="18" charset="0"/>
              </a:rPr>
              <a:t>Lord</a:t>
            </a:r>
            <a:r>
              <a:rPr lang="en-US" sz="2200" dirty="0">
                <a:effectLst/>
                <a:latin typeface="Aptos" panose="020B0004020202020204" pitchFamily="34" charset="0"/>
                <a:ea typeface="Aptos" panose="020B0004020202020204" pitchFamily="34" charset="0"/>
                <a:cs typeface="Times New Roman" panose="02020603050405020304" pitchFamily="18" charset="0"/>
              </a:rPr>
              <a:t> your God is the God of gods and the Lord of lords, the great, the mighty, and the awesome God who does not show partiality nor take a bribe.         </a:t>
            </a:r>
            <a:r>
              <a:rPr lang="en-US" sz="2200" baseline="30000" dirty="0">
                <a:effectLst/>
                <a:latin typeface="Aptos" panose="020B0004020202020204" pitchFamily="34" charset="0"/>
                <a:ea typeface="Aptos" panose="020B0004020202020204" pitchFamily="34" charset="0"/>
                <a:cs typeface="Times New Roman" panose="02020603050405020304" pitchFamily="18" charset="0"/>
              </a:rPr>
              <a:t>18 </a:t>
            </a:r>
            <a:r>
              <a:rPr lang="en-US" sz="2200" dirty="0">
                <a:effectLst/>
                <a:latin typeface="Aptos" panose="020B0004020202020204" pitchFamily="34" charset="0"/>
                <a:ea typeface="Aptos" panose="020B0004020202020204" pitchFamily="34" charset="0"/>
                <a:cs typeface="Times New Roman" panose="02020603050405020304" pitchFamily="18" charset="0"/>
              </a:rPr>
              <a:t>He executes justice for the orphan and the widow and shows His love for the alien by giving him food and clothing.          </a:t>
            </a:r>
            <a:r>
              <a:rPr lang="en-US" sz="2200" baseline="30000" dirty="0">
                <a:effectLst/>
                <a:latin typeface="Aptos" panose="020B0004020202020204" pitchFamily="34" charset="0"/>
                <a:ea typeface="Aptos" panose="020B0004020202020204" pitchFamily="34" charset="0"/>
                <a:cs typeface="Times New Roman" panose="02020603050405020304" pitchFamily="18" charset="0"/>
              </a:rPr>
              <a:t>19 </a:t>
            </a:r>
            <a:r>
              <a:rPr lang="en-US" sz="2200" dirty="0">
                <a:effectLst/>
                <a:latin typeface="Aptos" panose="020B0004020202020204" pitchFamily="34" charset="0"/>
                <a:ea typeface="Aptos" panose="020B0004020202020204" pitchFamily="34" charset="0"/>
                <a:cs typeface="Times New Roman" panose="02020603050405020304" pitchFamily="18" charset="0"/>
              </a:rPr>
              <a:t>So show your love for the alien, for you were aliens in the land of Egypt. </a:t>
            </a:r>
            <a:r>
              <a:rPr lang="en-US" sz="2200" baseline="30000" dirty="0">
                <a:effectLst/>
                <a:latin typeface="Aptos" panose="020B0004020202020204" pitchFamily="34" charset="0"/>
                <a:ea typeface="Aptos" panose="020B0004020202020204" pitchFamily="34" charset="0"/>
                <a:cs typeface="Times New Roman" panose="02020603050405020304" pitchFamily="18" charset="0"/>
              </a:rPr>
              <a:t>20 </a:t>
            </a:r>
            <a:r>
              <a:rPr lang="en-US" sz="2200" dirty="0">
                <a:effectLst/>
                <a:latin typeface="Aptos" panose="020B0004020202020204" pitchFamily="34" charset="0"/>
                <a:ea typeface="Aptos" panose="020B0004020202020204" pitchFamily="34" charset="0"/>
                <a:cs typeface="Times New Roman" panose="02020603050405020304" pitchFamily="18" charset="0"/>
              </a:rPr>
              <a:t>You shall fear the </a:t>
            </a:r>
            <a:r>
              <a:rPr lang="en-US" sz="2200" cap="small" dirty="0">
                <a:effectLst/>
                <a:latin typeface="Aptos" panose="020B0004020202020204" pitchFamily="34" charset="0"/>
                <a:ea typeface="Aptos" panose="020B0004020202020204" pitchFamily="34" charset="0"/>
                <a:cs typeface="Times New Roman" panose="02020603050405020304" pitchFamily="18" charset="0"/>
              </a:rPr>
              <a:t>Lord</a:t>
            </a:r>
            <a:r>
              <a:rPr lang="en-US" sz="2200" dirty="0">
                <a:effectLst/>
                <a:latin typeface="Aptos" panose="020B0004020202020204" pitchFamily="34" charset="0"/>
                <a:ea typeface="Aptos" panose="020B0004020202020204" pitchFamily="34" charset="0"/>
                <a:cs typeface="Times New Roman" panose="02020603050405020304" pitchFamily="18" charset="0"/>
              </a:rPr>
              <a:t> your God; you shall serve Him and cling to Him, and you shall swear by His name.            </a:t>
            </a:r>
            <a:r>
              <a:rPr lang="en-US" sz="2200" baseline="30000" dirty="0">
                <a:effectLst/>
                <a:latin typeface="Aptos" panose="020B0004020202020204" pitchFamily="34" charset="0"/>
                <a:ea typeface="Aptos" panose="020B0004020202020204" pitchFamily="34" charset="0"/>
                <a:cs typeface="Times New Roman" panose="02020603050405020304" pitchFamily="18" charset="0"/>
              </a:rPr>
              <a:t>21 </a:t>
            </a:r>
            <a:r>
              <a:rPr lang="en-US" sz="2200" dirty="0">
                <a:effectLst/>
                <a:latin typeface="Aptos" panose="020B0004020202020204" pitchFamily="34" charset="0"/>
                <a:ea typeface="Aptos" panose="020B0004020202020204" pitchFamily="34" charset="0"/>
                <a:cs typeface="Times New Roman" panose="02020603050405020304" pitchFamily="18" charset="0"/>
              </a:rPr>
              <a:t>He is your praise, and He is your God, who has done these great and awesome things for you which your eyes have seen. </a:t>
            </a:r>
            <a:r>
              <a:rPr lang="en-US" sz="2200" baseline="30000" dirty="0">
                <a:effectLst/>
                <a:latin typeface="Aptos" panose="020B0004020202020204" pitchFamily="34" charset="0"/>
                <a:ea typeface="Aptos" panose="020B0004020202020204" pitchFamily="34" charset="0"/>
                <a:cs typeface="Times New Roman" panose="02020603050405020304" pitchFamily="18" charset="0"/>
              </a:rPr>
              <a:t>22 </a:t>
            </a:r>
            <a:r>
              <a:rPr lang="en-US" sz="2200" dirty="0">
                <a:effectLst/>
                <a:latin typeface="Aptos" panose="020B0004020202020204" pitchFamily="34" charset="0"/>
                <a:ea typeface="Aptos" panose="020B0004020202020204" pitchFamily="34" charset="0"/>
                <a:cs typeface="Times New Roman" panose="02020603050405020304" pitchFamily="18" charset="0"/>
              </a:rPr>
              <a:t>Your fathers went down to Egypt seventy persons </a:t>
            </a:r>
            <a:r>
              <a:rPr lang="en-US" sz="2200" i="1" dirty="0">
                <a:effectLst/>
                <a:latin typeface="Aptos" panose="020B0004020202020204" pitchFamily="34" charset="0"/>
                <a:ea typeface="Aptos" panose="020B0004020202020204" pitchFamily="34" charset="0"/>
                <a:cs typeface="Times New Roman" panose="02020603050405020304" pitchFamily="18" charset="0"/>
              </a:rPr>
              <a:t>in all</a:t>
            </a:r>
            <a:r>
              <a:rPr lang="en-US" sz="2200" dirty="0">
                <a:effectLst/>
                <a:latin typeface="Aptos" panose="020B0004020202020204" pitchFamily="34" charset="0"/>
                <a:ea typeface="Aptos" panose="020B0004020202020204" pitchFamily="34" charset="0"/>
                <a:cs typeface="Times New Roman" panose="02020603050405020304" pitchFamily="18" charset="0"/>
              </a:rPr>
              <a:t>, and now the </a:t>
            </a:r>
            <a:r>
              <a:rPr lang="en-US" sz="2200" cap="small" dirty="0">
                <a:effectLst/>
                <a:latin typeface="Aptos" panose="020B0004020202020204" pitchFamily="34" charset="0"/>
                <a:ea typeface="Aptos" panose="020B0004020202020204" pitchFamily="34" charset="0"/>
                <a:cs typeface="Times New Roman" panose="02020603050405020304" pitchFamily="18" charset="0"/>
              </a:rPr>
              <a:t>Lord</a:t>
            </a:r>
            <a:r>
              <a:rPr lang="en-US" sz="2200" dirty="0">
                <a:effectLst/>
                <a:latin typeface="Aptos" panose="020B0004020202020204" pitchFamily="34" charset="0"/>
                <a:ea typeface="Aptos" panose="020B0004020202020204" pitchFamily="34" charset="0"/>
                <a:cs typeface="Times New Roman" panose="02020603050405020304" pitchFamily="18" charset="0"/>
              </a:rPr>
              <a:t> your God has made you as numerous as the stars of heaven. . . . . . </a:t>
            </a:r>
            <a:endParaRPr lang="en-US" sz="2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12707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lvl="0" indent="0">
              <a:lnSpc>
                <a:spcPct val="115000"/>
              </a:lnSpc>
              <a:spcBef>
                <a:spcPts val="0"/>
              </a:spcBef>
              <a:spcAft>
                <a:spcPts val="0"/>
              </a:spcAft>
              <a:buNone/>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b)  Eph 1:3-6 “</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Blessed be the God and Father of our Lord Jesus Christ, who has blessed us with every </a:t>
            </a:r>
            <a:r>
              <a:rPr lang="en-US" sz="2000" b="1" kern="100" dirty="0">
                <a:effectLst/>
                <a:latin typeface="Aptos" panose="020B0004020202020204" pitchFamily="34" charset="0"/>
                <a:ea typeface="Aptos" panose="020B0004020202020204" pitchFamily="34" charset="0"/>
                <a:cs typeface="Times New Roman" panose="02020603050405020304" pitchFamily="18" charset="0"/>
              </a:rPr>
              <a:t>spiritual blessing</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 in the heavenly places in Christ,               just as He chose us in Him before the foundation of the world, that we would be </a:t>
            </a:r>
            <a:r>
              <a:rPr lang="en-US" sz="2000" b="1" kern="100" dirty="0">
                <a:effectLst/>
                <a:latin typeface="Aptos" panose="020B0004020202020204" pitchFamily="34" charset="0"/>
                <a:ea typeface="Aptos" panose="020B0004020202020204" pitchFamily="34" charset="0"/>
                <a:cs typeface="Times New Roman" panose="02020603050405020304" pitchFamily="18" charset="0"/>
              </a:rPr>
              <a:t>holy and blameless</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 before Him.                 In love He predestined us to </a:t>
            </a:r>
            <a:r>
              <a:rPr lang="en-US" sz="2000" b="1" kern="100" dirty="0">
                <a:effectLst/>
                <a:latin typeface="Aptos" panose="020B0004020202020204" pitchFamily="34" charset="0"/>
                <a:ea typeface="Aptos" panose="020B0004020202020204" pitchFamily="34" charset="0"/>
                <a:cs typeface="Times New Roman" panose="02020603050405020304" pitchFamily="18" charset="0"/>
              </a:rPr>
              <a:t>adoption as sons</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 through Jesus Christ to Himself, according to the kind intention of His will, to the praise of the </a:t>
            </a:r>
            <a:r>
              <a:rPr lang="en-US" sz="2000" i="1" u="sng" kern="100" dirty="0">
                <a:effectLst/>
                <a:latin typeface="Aptos" panose="020B0004020202020204" pitchFamily="34" charset="0"/>
                <a:ea typeface="Aptos" panose="020B0004020202020204" pitchFamily="34" charset="0"/>
                <a:cs typeface="Times New Roman" panose="02020603050405020304" pitchFamily="18" charset="0"/>
              </a:rPr>
              <a:t>glory of His grace</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 which </a:t>
            </a:r>
            <a:r>
              <a:rPr lang="en-US" sz="2000" i="1" u="sng" kern="100" dirty="0">
                <a:effectLst/>
                <a:latin typeface="Aptos" panose="020B0004020202020204" pitchFamily="34" charset="0"/>
                <a:ea typeface="Aptos" panose="020B0004020202020204" pitchFamily="34" charset="0"/>
                <a:cs typeface="Times New Roman" panose="02020603050405020304" pitchFamily="18" charset="0"/>
              </a:rPr>
              <a:t>He freely bestowed on us</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 in the Beloved.             In Him we </a:t>
            </a:r>
            <a:r>
              <a:rPr lang="en-US" sz="2000" b="1" kern="100" dirty="0">
                <a:effectLst/>
                <a:latin typeface="Aptos" panose="020B0004020202020204" pitchFamily="34" charset="0"/>
                <a:ea typeface="Aptos" panose="020B0004020202020204" pitchFamily="34" charset="0"/>
                <a:cs typeface="Times New Roman" panose="02020603050405020304" pitchFamily="18" charset="0"/>
              </a:rPr>
              <a:t>have redemption through His blood</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 the forgiveness of our trespasses, according to the riches of His grace which He lavished on us. …”    </a:t>
            </a:r>
          </a:p>
          <a:p>
            <a:pPr marL="0" marR="0" lvl="0" indent="0">
              <a:lnSpc>
                <a:spcPct val="115000"/>
              </a:lnSpc>
              <a:spcBef>
                <a:spcPts val="0"/>
              </a:spcBef>
              <a:spcAft>
                <a:spcPts val="0"/>
              </a:spcAft>
              <a:buNone/>
            </a:pP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nSpc>
                <a:spcPct val="115000"/>
              </a:lnSpc>
              <a:spcBef>
                <a:spcPts val="0"/>
              </a:spcBef>
              <a:spcAft>
                <a:spcPts val="800"/>
              </a:spcAft>
              <a:buNone/>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c)  Heb 12:28 “</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Therefore, since we [will] receive a kingdom which cannot be shaken, let us show gratitude, by which we may offer to God an acceptable service with reverence and awe”. </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nSpc>
                <a:spcPct val="115000"/>
              </a:lnSpc>
              <a:spcBef>
                <a:spcPts val="0"/>
              </a:spcBef>
              <a:spcAft>
                <a:spcPts val="800"/>
              </a:spcAft>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HOW </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should we do this: </a:t>
            </a:r>
          </a:p>
          <a:p>
            <a:pPr marL="342900" marR="0" lvl="0" indent="-342900">
              <a:lnSpc>
                <a:spcPct val="115000"/>
              </a:lnSpc>
              <a:spcBef>
                <a:spcPts val="0"/>
              </a:spcBef>
              <a:spcAft>
                <a:spcPts val="0"/>
              </a:spcAft>
              <a:buFont typeface="+mj-lt"/>
              <a:buAutoNum type="alphaLcParenR"/>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John 4:23,24 “</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[Jesus said to her,] An hour is coming, and now is, when the true worshippers </a:t>
            </a:r>
            <a:r>
              <a:rPr lang="en-US" sz="2000" b="1" kern="100" dirty="0">
                <a:effectLst/>
                <a:latin typeface="Aptos" panose="020B0004020202020204" pitchFamily="34" charset="0"/>
                <a:ea typeface="Aptos" panose="020B0004020202020204" pitchFamily="34" charset="0"/>
                <a:cs typeface="Times New Roman" panose="02020603050405020304" pitchFamily="18" charset="0"/>
              </a:rPr>
              <a:t>will worship the Father in Spirit and truth</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 for such people the Father seeks to be His worshipers. God is spirit and those who worship Him </a:t>
            </a:r>
            <a:r>
              <a:rPr lang="en-US" sz="2000" b="1" kern="100" dirty="0">
                <a:effectLst/>
                <a:latin typeface="Aptos" panose="020B0004020202020204" pitchFamily="34" charset="0"/>
                <a:ea typeface="Aptos" panose="020B0004020202020204" pitchFamily="34" charset="0"/>
                <a:cs typeface="Times New Roman" panose="02020603050405020304" pitchFamily="18" charset="0"/>
              </a:rPr>
              <a:t>must worship in spirit and truth</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  </a:t>
            </a:r>
          </a:p>
          <a:p>
            <a:pPr marL="342900" marR="0" lvl="0" indent="-342900">
              <a:lnSpc>
                <a:spcPct val="115000"/>
              </a:lnSpc>
              <a:spcBef>
                <a:spcPts val="0"/>
              </a:spcBef>
              <a:spcAft>
                <a:spcPts val="0"/>
              </a:spcAft>
              <a:buFont typeface="+mj-lt"/>
              <a:buAutoNum type="alphaLcParenR"/>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Acts 7:48 “</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However, the Most High does not dwell in houses made by human hands”. </a:t>
            </a:r>
          </a:p>
          <a:p>
            <a:pPr marL="342900" marR="0" lvl="0" indent="-342900">
              <a:lnSpc>
                <a:spcPct val="115000"/>
              </a:lnSpc>
              <a:spcBef>
                <a:spcPts val="0"/>
              </a:spcBef>
              <a:spcAft>
                <a:spcPts val="0"/>
              </a:spcAft>
              <a:buFont typeface="+mj-lt"/>
              <a:buAutoNum type="alphaLcParenR"/>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Heb 9:24 “</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For Christ did not enter a holy place made with hands, a mere copy of the true one, but into heaven itself, now to appear in the presence of God for us”.    </a:t>
            </a:r>
          </a:p>
          <a:p>
            <a:pPr marL="342900" marR="0" lvl="0" indent="-342900">
              <a:lnSpc>
                <a:spcPct val="115000"/>
              </a:lnSpc>
              <a:spcBef>
                <a:spcPts val="0"/>
              </a:spcBef>
              <a:spcAft>
                <a:spcPts val="800"/>
              </a:spcAft>
              <a:buFont typeface="+mj-lt"/>
              <a:buAutoNum type="alphaLcParenR"/>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These verses explain why there is </a:t>
            </a:r>
            <a:r>
              <a:rPr lang="en-US" sz="2000" b="1" kern="100" dirty="0">
                <a:effectLst/>
                <a:latin typeface="Aptos" panose="020B0004020202020204" pitchFamily="34" charset="0"/>
                <a:ea typeface="Aptos" panose="020B0004020202020204" pitchFamily="34" charset="0"/>
                <a:cs typeface="Times New Roman" panose="02020603050405020304" pitchFamily="18" charset="0"/>
              </a:rPr>
              <a:t>no need for a</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000" b="1" kern="100" dirty="0">
                <a:effectLst/>
                <a:latin typeface="Aptos" panose="020B0004020202020204" pitchFamily="34" charset="0"/>
                <a:ea typeface="Aptos" panose="020B0004020202020204" pitchFamily="34" charset="0"/>
                <a:cs typeface="Times New Roman" panose="02020603050405020304" pitchFamily="18" charset="0"/>
              </a:rPr>
              <a:t>specified physical structure</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 to be used in order to worship our Father. There is </a:t>
            </a:r>
            <a:r>
              <a:rPr lang="en-US" sz="2000" b="1" kern="100" dirty="0">
                <a:effectLst/>
                <a:latin typeface="Aptos" panose="020B0004020202020204" pitchFamily="34" charset="0"/>
                <a:ea typeface="Aptos" panose="020B0004020202020204" pitchFamily="34" charset="0"/>
                <a:cs typeface="Times New Roman" panose="02020603050405020304" pitchFamily="18" charset="0"/>
              </a:rPr>
              <a:t>no longer any need for</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0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external</a:t>
            </a:r>
            <a:r>
              <a:rPr lang="en-US" sz="2000" b="1" kern="100" dirty="0">
                <a:effectLst/>
                <a:latin typeface="Aptos" panose="020B0004020202020204" pitchFamily="34" charset="0"/>
                <a:ea typeface="Aptos" panose="020B0004020202020204" pitchFamily="34" charset="0"/>
                <a:cs typeface="Times New Roman" panose="02020603050405020304" pitchFamily="18" charset="0"/>
              </a:rPr>
              <a:t> rituals and ceremonies</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 to worship the Lord in order to  please Him.  </a:t>
            </a:r>
          </a:p>
        </p:txBody>
      </p:sp>
    </p:spTree>
    <p:extLst>
      <p:ext uri="{BB962C8B-B14F-4D97-AF65-F5344CB8AC3E}">
        <p14:creationId xmlns:p14="http://schemas.microsoft.com/office/powerpoint/2010/main" val="2029461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000" b="1" kern="0" dirty="0">
                <a:effectLst/>
                <a:latin typeface="Aptos" panose="020B0004020202020204" pitchFamily="34" charset="0"/>
                <a:ea typeface="Times New Roman" panose="02020603050405020304" pitchFamily="18" charset="0"/>
                <a:cs typeface="Times New Roman" panose="02020603050405020304" pitchFamily="18" charset="0"/>
              </a:rPr>
              <a:t>WHEN:     </a:t>
            </a:r>
          </a:p>
          <a:p>
            <a:pPr marL="0" indent="0">
              <a:lnSpc>
                <a:spcPct val="107000"/>
              </a:lnSpc>
              <a:spcBef>
                <a:spcPts val="0"/>
              </a:spcBef>
              <a:spcAft>
                <a:spcPts val="600"/>
              </a:spcAft>
              <a:buNone/>
            </a:pPr>
            <a:endParaRPr lang="en-US" sz="1000" b="1" kern="0" dirty="0">
              <a:latin typeface="Aptos" panose="020B0004020202020204" pitchFamily="34" charset="0"/>
              <a:ea typeface="Times New Roman" panose="02020603050405020304" pitchFamily="18" charset="0"/>
              <a:cs typeface="Times New Roman" panose="02020603050405020304" pitchFamily="18" charset="0"/>
            </a:endParaRPr>
          </a:p>
          <a:p>
            <a:pPr marL="0" indent="0">
              <a:lnSpc>
                <a:spcPct val="107000"/>
              </a:lnSpc>
              <a:spcBef>
                <a:spcPts val="0"/>
              </a:spcBef>
              <a:spcAft>
                <a:spcPts val="600"/>
              </a:spcAft>
              <a:buNone/>
            </a:pPr>
            <a:r>
              <a:rPr lang="en-US" sz="2000" b="1" kern="0" dirty="0">
                <a:effectLst/>
                <a:latin typeface="Aptos" panose="020B0004020202020204" pitchFamily="34" charset="0"/>
                <a:ea typeface="Times New Roman" panose="02020603050405020304" pitchFamily="18" charset="0"/>
                <a:cs typeface="Times New Roman" panose="02020603050405020304" pitchFamily="18" charset="0"/>
              </a:rPr>
              <a:t>Mark 16:9  “</a:t>
            </a:r>
            <a:r>
              <a:rPr lang="en-US" sz="2000" kern="0" dirty="0">
                <a:effectLst/>
                <a:latin typeface="Aptos" panose="020B0004020202020204" pitchFamily="34" charset="0"/>
                <a:ea typeface="Times New Roman" panose="02020603050405020304" pitchFamily="18" charset="0"/>
                <a:cs typeface="Times New Roman" panose="02020603050405020304" pitchFamily="18" charset="0"/>
              </a:rPr>
              <a:t>Now after He had </a:t>
            </a:r>
            <a:r>
              <a:rPr lang="en-US" sz="20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risen early on the first day of the week</a:t>
            </a:r>
            <a:r>
              <a:rPr lang="en-US" sz="2000" kern="0" dirty="0">
                <a:effectLst/>
                <a:latin typeface="Aptos" panose="020B0004020202020204" pitchFamily="34" charset="0"/>
                <a:ea typeface="Times New Roman" panose="02020603050405020304" pitchFamily="18" charset="0"/>
                <a:cs typeface="Times New Roman" panose="02020603050405020304" pitchFamily="18" charset="0"/>
              </a:rPr>
              <a:t>, He first appeared to Mary Magdalene, from whom He had cast out seven demons</a:t>
            </a:r>
            <a:r>
              <a:rPr lang="en-US" sz="2000" b="1" kern="0" dirty="0">
                <a:effectLst/>
                <a:latin typeface="Aptos" panose="020B0004020202020204" pitchFamily="34" charset="0"/>
                <a:ea typeface="Times New Roman" panose="02020603050405020304" pitchFamily="18" charset="0"/>
                <a:cs typeface="Times New Roman" panose="02020603050405020304" pitchFamily="18" charset="0"/>
              </a:rPr>
              <a:t>.”        John 20:19</a:t>
            </a:r>
            <a:r>
              <a:rPr lang="en-US" sz="2000" kern="0" dirty="0">
                <a:effectLst/>
                <a:latin typeface="Aptos" panose="020B0004020202020204" pitchFamily="34" charset="0"/>
                <a:ea typeface="Times New Roman" panose="02020603050405020304" pitchFamily="18" charset="0"/>
                <a:cs typeface="Times New Roman" panose="02020603050405020304" pitchFamily="18" charset="0"/>
              </a:rPr>
              <a:t>    “So when it was evening on that day, </a:t>
            </a:r>
            <a:r>
              <a:rPr lang="en-US" sz="20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the first day of the week</a:t>
            </a:r>
            <a:r>
              <a:rPr lang="en-US" sz="2000" kern="0" dirty="0">
                <a:effectLst/>
                <a:latin typeface="Aptos" panose="020B0004020202020204" pitchFamily="34" charset="0"/>
                <a:ea typeface="Times New Roman" panose="02020603050405020304" pitchFamily="18" charset="0"/>
                <a:cs typeface="Times New Roman" panose="02020603050405020304" pitchFamily="18" charset="0"/>
              </a:rPr>
              <a:t>, and when the doors were shut where the disciples were for fear of the Jews, Jesus came and stood in their midst and said to them, “Peace be with you.”    </a:t>
            </a:r>
          </a:p>
          <a:p>
            <a:pPr marL="0" indent="0">
              <a:lnSpc>
                <a:spcPct val="107000"/>
              </a:lnSpc>
              <a:spcBef>
                <a:spcPts val="0"/>
              </a:spcBef>
              <a:spcAft>
                <a:spcPts val="600"/>
              </a:spcAft>
              <a:buNone/>
            </a:pPr>
            <a:r>
              <a:rPr lang="en-US" sz="2000" b="1" kern="0" dirty="0">
                <a:effectLst/>
                <a:latin typeface="Aptos" panose="020B0004020202020204" pitchFamily="34" charset="0"/>
                <a:ea typeface="Times New Roman" panose="02020603050405020304" pitchFamily="18" charset="0"/>
                <a:cs typeface="Times New Roman" panose="02020603050405020304" pitchFamily="18" charset="0"/>
              </a:rPr>
              <a:t>Acts 20:7 “</a:t>
            </a:r>
            <a:r>
              <a:rPr lang="en-US" sz="20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On the first day of the week</a:t>
            </a:r>
            <a:r>
              <a:rPr lang="en-US" sz="2000" kern="0" dirty="0">
                <a:effectLst/>
                <a:latin typeface="Aptos" panose="020B0004020202020204" pitchFamily="34" charset="0"/>
                <a:ea typeface="Times New Roman" panose="02020603050405020304" pitchFamily="18" charset="0"/>
                <a:cs typeface="Times New Roman" panose="02020603050405020304" pitchFamily="18" charset="0"/>
              </a:rPr>
              <a:t>, when we were gathered together to break bread, Paul began talking to them . . . .”        </a:t>
            </a:r>
          </a:p>
          <a:p>
            <a:pPr marL="0" indent="0">
              <a:lnSpc>
                <a:spcPct val="107000"/>
              </a:lnSpc>
              <a:spcBef>
                <a:spcPts val="0"/>
              </a:spcBef>
              <a:spcAft>
                <a:spcPts val="600"/>
              </a:spcAft>
              <a:buNone/>
            </a:pPr>
            <a:r>
              <a:rPr lang="en-US" sz="2000" b="1" kern="0" dirty="0">
                <a:effectLst/>
                <a:latin typeface="Aptos" panose="020B0004020202020204" pitchFamily="34" charset="0"/>
                <a:ea typeface="Times New Roman" panose="02020603050405020304" pitchFamily="18" charset="0"/>
                <a:cs typeface="Times New Roman" panose="02020603050405020304" pitchFamily="18" charset="0"/>
              </a:rPr>
              <a:t>1 Cor 16:1,2 “</a:t>
            </a:r>
            <a:r>
              <a:rPr lang="en-US" sz="2000" kern="0" dirty="0">
                <a:effectLst/>
                <a:latin typeface="Aptos" panose="020B0004020202020204" pitchFamily="34" charset="0"/>
                <a:ea typeface="Times New Roman" panose="02020603050405020304" pitchFamily="18" charset="0"/>
                <a:cs typeface="Times New Roman" panose="02020603050405020304" pitchFamily="18" charset="0"/>
              </a:rPr>
              <a:t>Now concerning the collection for the saints, </a:t>
            </a:r>
            <a:r>
              <a:rPr lang="en-US" sz="20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as I directed the churches </a:t>
            </a:r>
            <a:r>
              <a:rPr lang="en-US" sz="2000" kern="0" dirty="0">
                <a:effectLst/>
                <a:latin typeface="Aptos" panose="020B0004020202020204" pitchFamily="34" charset="0"/>
                <a:ea typeface="Times New Roman" panose="02020603050405020304" pitchFamily="18" charset="0"/>
                <a:cs typeface="Times New Roman" panose="02020603050405020304" pitchFamily="18" charset="0"/>
              </a:rPr>
              <a:t>of Galatia, so do you also. </a:t>
            </a:r>
            <a:r>
              <a:rPr lang="en-US" sz="20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On the first day of every week</a:t>
            </a:r>
            <a:r>
              <a:rPr lang="en-US" sz="2000" kern="0" dirty="0">
                <a:effectLst/>
                <a:latin typeface="Aptos" panose="020B0004020202020204" pitchFamily="34" charset="0"/>
                <a:ea typeface="Times New Roman" panose="02020603050405020304" pitchFamily="18" charset="0"/>
                <a:cs typeface="Times New Roman" panose="02020603050405020304" pitchFamily="18" charset="0"/>
              </a:rPr>
              <a:t> each one of you is to put aside and save, as he may prosper, so that no collections be made when I come.” </a:t>
            </a: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Acts 2:44-47 “</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And all those who had believed were together and had all things in common; and they began selling their property and possessions and were sharing them with all as anyone might have need.    </a:t>
            </a:r>
            <a:r>
              <a:rPr lang="en-US" sz="2400" b="1"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Day by day </a:t>
            </a:r>
            <a:r>
              <a:rPr lang="en-US" sz="2400" b="1" kern="0" dirty="0">
                <a:effectLst/>
                <a:latin typeface="Aptos" panose="020B0004020202020204" pitchFamily="34" charset="0"/>
                <a:ea typeface="Times New Roman" panose="02020603050405020304" pitchFamily="18" charset="0"/>
                <a:cs typeface="Times New Roman" panose="02020603050405020304" pitchFamily="18" charset="0"/>
              </a:rPr>
              <a:t>continuing with one mind in the temple, and breaking bread from house to house, they were taking their meals together with gladness and sincerity of heart</a:t>
            </a:r>
            <a:r>
              <a:rPr lang="en-US" sz="2400" kern="0" dirty="0">
                <a:effectLst/>
                <a:latin typeface="Aptos" panose="020B0004020202020204" pitchFamily="34" charset="0"/>
                <a:ea typeface="Times New Roman" panose="02020603050405020304" pitchFamily="18" charset="0"/>
                <a:cs typeface="Times New Roman" panose="02020603050405020304" pitchFamily="18" charset="0"/>
              </a:rPr>
              <a:t>, praising God and having favor with all the people. And the Lord was adding to their number day by day those who were being saved.”</a:t>
            </a:r>
          </a:p>
          <a:p>
            <a:pPr marL="0" indent="0">
              <a:lnSpc>
                <a:spcPct val="107000"/>
              </a:lnSpc>
              <a:spcBef>
                <a:spcPts val="0"/>
              </a:spcBef>
              <a:spcAft>
                <a:spcPts val="600"/>
              </a:spcAft>
              <a:buNone/>
            </a:pPr>
            <a:endParaRPr lang="en-US" sz="2400" kern="0"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400" kern="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sz="1200" kern="0" dirty="0">
                <a:latin typeface="Aptos" panose="020B0004020202020204" pitchFamily="34" charset="0"/>
                <a:ea typeface="Aptos" panose="020B0004020202020204" pitchFamily="34" charset="0"/>
                <a:cs typeface="Times New Roman" panose="02020603050405020304" pitchFamily="18" charset="0"/>
              </a:rPr>
              <a:t>break</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78629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000" b="1" kern="0" dirty="0">
                <a:effectLst/>
                <a:latin typeface="Aptos" panose="020B0004020202020204" pitchFamily="34" charset="0"/>
                <a:ea typeface="Times New Roman" panose="02020603050405020304" pitchFamily="18" charset="0"/>
                <a:cs typeface="Times New Roman" panose="02020603050405020304" pitchFamily="18" charset="0"/>
              </a:rPr>
              <a:t>ACTIVITIES:     </a:t>
            </a:r>
          </a:p>
          <a:p>
            <a:pPr marL="0" indent="0">
              <a:lnSpc>
                <a:spcPct val="107000"/>
              </a:lnSpc>
              <a:spcBef>
                <a:spcPts val="0"/>
              </a:spcBef>
              <a:spcAft>
                <a:spcPts val="600"/>
              </a:spcAft>
              <a:buNone/>
            </a:pPr>
            <a:r>
              <a:rPr lang="en-US" sz="2000" b="1" kern="0" dirty="0">
                <a:effectLst/>
                <a:latin typeface="Aptos" panose="020B0004020202020204" pitchFamily="34" charset="0"/>
                <a:ea typeface="Times New Roman" panose="02020603050405020304" pitchFamily="18" charset="0"/>
                <a:cs typeface="Times New Roman" panose="02020603050405020304" pitchFamily="18" charset="0"/>
              </a:rPr>
              <a:t>A) LORD’S SUPPER:</a:t>
            </a:r>
            <a:r>
              <a:rPr lang="en-US" sz="2000" kern="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2000" b="1" kern="0" dirty="0">
                <a:effectLst/>
                <a:latin typeface="Aptos" panose="020B0004020202020204" pitchFamily="34" charset="0"/>
                <a:ea typeface="Times New Roman" panose="02020603050405020304" pitchFamily="18" charset="0"/>
                <a:cs typeface="Times New Roman" panose="02020603050405020304" pitchFamily="18" charset="0"/>
              </a:rPr>
              <a:t>MTT 26:26-28 “</a:t>
            </a:r>
            <a:r>
              <a:rPr lang="en-US" sz="2000" kern="0" dirty="0">
                <a:effectLst/>
                <a:latin typeface="Aptos" panose="020B0004020202020204" pitchFamily="34" charset="0"/>
                <a:ea typeface="Times New Roman" panose="02020603050405020304" pitchFamily="18" charset="0"/>
                <a:cs typeface="Times New Roman" panose="02020603050405020304" pitchFamily="18" charset="0"/>
              </a:rPr>
              <a:t>While they were eating, Jesus took some bread, and after a blessing, </a:t>
            </a:r>
            <a:r>
              <a:rPr lang="en-US" sz="20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He broke it and gave it to the disciples</a:t>
            </a:r>
            <a:r>
              <a:rPr lang="en-US" sz="2000" kern="0" dirty="0">
                <a:effectLst/>
                <a:latin typeface="Aptos" panose="020B0004020202020204" pitchFamily="34" charset="0"/>
                <a:ea typeface="Times New Roman" panose="02020603050405020304" pitchFamily="18" charset="0"/>
                <a:cs typeface="Times New Roman" panose="02020603050405020304" pitchFamily="18" charset="0"/>
              </a:rPr>
              <a:t>, and said, ‘Take, eat; t</a:t>
            </a:r>
            <a:r>
              <a:rPr lang="en-US" sz="20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his is My body</a:t>
            </a:r>
            <a:r>
              <a:rPr lang="en-US" sz="2000" kern="0" dirty="0">
                <a:effectLst/>
                <a:latin typeface="Aptos" panose="020B0004020202020204" pitchFamily="34" charset="0"/>
                <a:ea typeface="Times New Roman" panose="02020603050405020304" pitchFamily="18" charset="0"/>
                <a:cs typeface="Times New Roman" panose="02020603050405020304" pitchFamily="18" charset="0"/>
              </a:rPr>
              <a:t>.’ And when He had taken a cup and given thanks</a:t>
            </a:r>
            <a:r>
              <a:rPr lang="en-US" sz="20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 He gave it to them, saying, ‘Drink from it</a:t>
            </a:r>
            <a:r>
              <a:rPr lang="en-US" sz="2000" kern="0" dirty="0">
                <a:effectLst/>
                <a:latin typeface="Aptos" panose="020B0004020202020204" pitchFamily="34" charset="0"/>
                <a:ea typeface="Times New Roman" panose="02020603050405020304" pitchFamily="18" charset="0"/>
                <a:cs typeface="Times New Roman" panose="02020603050405020304" pitchFamily="18" charset="0"/>
              </a:rPr>
              <a:t>, all of you; </a:t>
            </a:r>
            <a:r>
              <a:rPr lang="en-US" sz="20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for this is My blood </a:t>
            </a:r>
            <a:r>
              <a:rPr lang="en-US" sz="2000" kern="0" dirty="0">
                <a:effectLst/>
                <a:latin typeface="Aptos" panose="020B0004020202020204" pitchFamily="34" charset="0"/>
                <a:ea typeface="Times New Roman" panose="02020603050405020304" pitchFamily="18" charset="0"/>
                <a:cs typeface="Times New Roman" panose="02020603050405020304" pitchFamily="18" charset="0"/>
              </a:rPr>
              <a:t>of the covenant, which is poured out for many for forgiveness of sins.’”      </a:t>
            </a:r>
            <a:r>
              <a:rPr lang="en-US" sz="2000" b="1" kern="0" dirty="0">
                <a:effectLst/>
                <a:latin typeface="Aptos" panose="020B0004020202020204" pitchFamily="34" charset="0"/>
                <a:ea typeface="Times New Roman" panose="02020603050405020304" pitchFamily="18" charset="0"/>
                <a:cs typeface="Times New Roman" panose="02020603050405020304" pitchFamily="18" charset="0"/>
              </a:rPr>
              <a:t>Acts 2:42 “</a:t>
            </a:r>
            <a:r>
              <a:rPr lang="en-US" sz="2000" kern="0" dirty="0">
                <a:effectLst/>
                <a:latin typeface="Aptos" panose="020B0004020202020204" pitchFamily="34" charset="0"/>
                <a:ea typeface="Times New Roman" panose="02020603050405020304" pitchFamily="18" charset="0"/>
                <a:cs typeface="Times New Roman" panose="02020603050405020304" pitchFamily="18" charset="0"/>
              </a:rPr>
              <a:t>They were continually devoting themselves to the apostles’ teaching and to fellowship, </a:t>
            </a:r>
            <a:r>
              <a:rPr lang="en-US" sz="20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to the breaking of bread</a:t>
            </a:r>
            <a:r>
              <a:rPr lang="en-US" sz="2000" kern="0" dirty="0">
                <a:effectLst/>
                <a:latin typeface="Aptos" panose="020B0004020202020204" pitchFamily="34" charset="0"/>
                <a:ea typeface="Times New Roman" panose="02020603050405020304" pitchFamily="18" charset="0"/>
                <a:cs typeface="Times New Roman" panose="02020603050405020304" pitchFamily="18" charset="0"/>
              </a:rPr>
              <a:t> and to prayer. </a:t>
            </a:r>
            <a:r>
              <a:rPr lang="en-US" sz="2000" b="1" kern="0" dirty="0">
                <a:effectLst/>
                <a:latin typeface="Aptos" panose="020B0004020202020204" pitchFamily="34" charset="0"/>
                <a:ea typeface="Times New Roman" panose="02020603050405020304" pitchFamily="18" charset="0"/>
                <a:cs typeface="Times New Roman" panose="02020603050405020304" pitchFamily="18" charset="0"/>
              </a:rPr>
              <a:t>Day by day</a:t>
            </a:r>
            <a:r>
              <a:rPr lang="en-US" sz="2000" kern="0" dirty="0">
                <a:effectLst/>
                <a:latin typeface="Aptos" panose="020B0004020202020204" pitchFamily="34" charset="0"/>
                <a:ea typeface="Times New Roman" panose="02020603050405020304" pitchFamily="18" charset="0"/>
                <a:cs typeface="Times New Roman" panose="02020603050405020304" pitchFamily="18" charset="0"/>
              </a:rPr>
              <a:t> continuing with one mind in the temple, and</a:t>
            </a:r>
            <a:r>
              <a:rPr lang="en-US" sz="2000" kern="0" dirty="0">
                <a:effectLst/>
                <a:latin typeface="Tempus Sans ITC" panose="04020404030D07020202" pitchFamily="82" charset="0"/>
                <a:ea typeface="Times New Roman" panose="02020603050405020304" pitchFamily="18" charset="0"/>
                <a:cs typeface="Times New Roman" panose="02020603050405020304" pitchFamily="18" charset="0"/>
              </a:rPr>
              <a:t>   </a:t>
            </a:r>
            <a:r>
              <a:rPr lang="en-US" sz="2000" kern="0" dirty="0">
                <a:solidFill>
                  <a:srgbClr val="FF0000"/>
                </a:solidFill>
                <a:effectLst/>
                <a:latin typeface="Tempus Sans ITC" panose="04020404030D07020202" pitchFamily="82" charset="0"/>
                <a:ea typeface="Times New Roman" panose="02020603050405020304" pitchFamily="18" charset="0"/>
                <a:cs typeface="Times New Roman" panose="02020603050405020304" pitchFamily="18" charset="0"/>
              </a:rPr>
              <a:t>breaking bread from house to house</a:t>
            </a:r>
            <a:r>
              <a:rPr lang="en-US" sz="2000" kern="0" dirty="0">
                <a:effectLst/>
                <a:latin typeface="Aptos" panose="020B0004020202020204" pitchFamily="34" charset="0"/>
                <a:ea typeface="Times New Roman" panose="02020603050405020304" pitchFamily="18" charset="0"/>
                <a:cs typeface="Times New Roman" panose="02020603050405020304" pitchFamily="18" charset="0"/>
              </a:rPr>
              <a:t>,  they were   </a:t>
            </a:r>
            <a:r>
              <a:rPr lang="en-US" sz="2000" u="sng" kern="0" dirty="0">
                <a:effectLst/>
                <a:latin typeface="Tempus Sans ITC" panose="04020404030D07020202" pitchFamily="82" charset="0"/>
                <a:ea typeface="Times New Roman" panose="02020603050405020304" pitchFamily="18" charset="0"/>
                <a:cs typeface="Times New Roman" panose="02020603050405020304" pitchFamily="18" charset="0"/>
              </a:rPr>
              <a:t>taking their meals together</a:t>
            </a:r>
            <a:r>
              <a:rPr lang="en-US" sz="2000" u="sng" kern="0" dirty="0">
                <a:effectLst/>
                <a:latin typeface="Aptos" panose="020B0004020202020204" pitchFamily="34" charset="0"/>
                <a:ea typeface="Times New Roman" panose="02020603050405020304" pitchFamily="18" charset="0"/>
                <a:cs typeface="Times New Roman" panose="02020603050405020304" pitchFamily="18" charset="0"/>
              </a:rPr>
              <a:t>   </a:t>
            </a:r>
            <a:r>
              <a:rPr lang="en-US" sz="2000" kern="0" dirty="0">
                <a:effectLst/>
                <a:latin typeface="Aptos" panose="020B0004020202020204" pitchFamily="34" charset="0"/>
                <a:ea typeface="Times New Roman" panose="02020603050405020304" pitchFamily="18" charset="0"/>
                <a:cs typeface="Times New Roman" panose="02020603050405020304" pitchFamily="18" charset="0"/>
              </a:rPr>
              <a:t>with gladness and sincerity of heart.”          </a:t>
            </a:r>
            <a:r>
              <a:rPr lang="en-US" sz="2000" b="1" kern="0" dirty="0">
                <a:effectLst/>
                <a:latin typeface="Aptos" panose="020B0004020202020204" pitchFamily="34" charset="0"/>
                <a:ea typeface="Times New Roman" panose="02020603050405020304" pitchFamily="18" charset="0"/>
                <a:cs typeface="Times New Roman" panose="02020603050405020304" pitchFamily="18" charset="0"/>
              </a:rPr>
              <a:t>1 Cor 11:26 “</a:t>
            </a:r>
            <a:r>
              <a:rPr lang="en-US" sz="2000" kern="0" dirty="0">
                <a:effectLst/>
                <a:latin typeface="Aptos" panose="020B0004020202020204" pitchFamily="34" charset="0"/>
                <a:ea typeface="Times New Roman" panose="02020603050405020304" pitchFamily="18" charset="0"/>
                <a:cs typeface="Times New Roman" panose="02020603050405020304" pitchFamily="18" charset="0"/>
              </a:rPr>
              <a:t>For as often as you </a:t>
            </a:r>
            <a:r>
              <a:rPr lang="en-US" sz="20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eat this bread and drink this cup</a:t>
            </a:r>
            <a:r>
              <a:rPr lang="en-US" sz="2000" kern="0" dirty="0">
                <a:effectLst/>
                <a:latin typeface="Aptos" panose="020B0004020202020204" pitchFamily="34" charset="0"/>
                <a:ea typeface="Times New Roman" panose="02020603050405020304" pitchFamily="18" charset="0"/>
                <a:cs typeface="Times New Roman" panose="02020603050405020304" pitchFamily="18" charset="0"/>
              </a:rPr>
              <a:t>, you proclaim the Lord’s death till He comes.”   </a:t>
            </a:r>
            <a:r>
              <a:rPr lang="en-US" sz="2000" b="1" kern="0" dirty="0">
                <a:effectLst/>
                <a:latin typeface="Aptos" panose="020B0004020202020204" pitchFamily="34" charset="0"/>
                <a:ea typeface="Times New Roman" panose="02020603050405020304" pitchFamily="18" charset="0"/>
                <a:cs typeface="Times New Roman" panose="02020603050405020304" pitchFamily="18" charset="0"/>
              </a:rPr>
              <a:t>Acts 20:7 “</a:t>
            </a:r>
            <a:r>
              <a:rPr lang="en-US" sz="2000" kern="0" dirty="0">
                <a:effectLst/>
                <a:latin typeface="Aptos" panose="020B0004020202020204" pitchFamily="34" charset="0"/>
                <a:ea typeface="Times New Roman" panose="02020603050405020304" pitchFamily="18" charset="0"/>
                <a:cs typeface="Times New Roman" panose="02020603050405020304" pitchFamily="18" charset="0"/>
              </a:rPr>
              <a:t>On the first day of the week, when we were </a:t>
            </a:r>
            <a:r>
              <a:rPr lang="en-US" sz="2000" kern="0" dirty="0">
                <a:solidFill>
                  <a:srgbClr val="FF0000"/>
                </a:solidFill>
                <a:effectLst/>
                <a:latin typeface="Aptos" panose="020B0004020202020204" pitchFamily="34" charset="0"/>
                <a:ea typeface="Times New Roman" panose="02020603050405020304" pitchFamily="18" charset="0"/>
                <a:cs typeface="Times New Roman" panose="02020603050405020304" pitchFamily="18" charset="0"/>
              </a:rPr>
              <a:t>gathered together to break bread</a:t>
            </a:r>
            <a:r>
              <a:rPr lang="en-US" sz="2000" kern="0" dirty="0">
                <a:effectLst/>
                <a:latin typeface="Aptos" panose="020B0004020202020204" pitchFamily="34" charset="0"/>
                <a:ea typeface="Times New Roman" panose="02020603050405020304" pitchFamily="18" charset="0"/>
                <a:cs typeface="Times New Roman" panose="02020603050405020304" pitchFamily="18" charset="0"/>
              </a:rPr>
              <a:t>, Paul began talking to them . . . .”</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371</TotalTime>
  <Words>2183</Words>
  <Application>Microsoft Office PowerPoint</Application>
  <PresentationFormat>On-screen Show (4:3)</PresentationFormat>
  <Paragraphs>68</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Aptos</vt:lpstr>
      <vt:lpstr>Arial</vt:lpstr>
      <vt:lpstr>Calibri</vt:lpstr>
      <vt:lpstr>Calibri Light</vt:lpstr>
      <vt:lpstr>Tempus Sans ITC</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50</cp:revision>
  <dcterms:created xsi:type="dcterms:W3CDTF">2019-04-11T15:26:57Z</dcterms:created>
  <dcterms:modified xsi:type="dcterms:W3CDTF">2024-09-24T16:06:15Z</dcterms:modified>
</cp:coreProperties>
</file>