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11" r:id="rId9"/>
    <p:sldId id="327" r:id="rId10"/>
    <p:sldId id="326" r:id="rId11"/>
    <p:sldId id="325" r:id="rId12"/>
    <p:sldId id="324" r:id="rId13"/>
    <p:sldId id="329" r:id="rId14"/>
    <p:sldId id="328" r:id="rId15"/>
    <p:sldId id="323"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66F892B7-2688-4B7F-8945-034F800B60D7}"/>
    <pc:docChg chg="modSld">
      <pc:chgData name="James Young" userId="7f8d7c9cdb576883" providerId="LiveId" clId="{66F892B7-2688-4B7F-8945-034F800B60D7}" dt="2024-10-03T20:13:10.575" v="0" actId="20577"/>
      <pc:docMkLst>
        <pc:docMk/>
      </pc:docMkLst>
      <pc:sldChg chg="modSp mod">
        <pc:chgData name="James Young" userId="7f8d7c9cdb576883" providerId="LiveId" clId="{66F892B7-2688-4B7F-8945-034F800B60D7}" dt="2024-10-03T20:13:10.575" v="0" actId="20577"/>
        <pc:sldMkLst>
          <pc:docMk/>
          <pc:sldMk cId="2838560389" sldId="296"/>
        </pc:sldMkLst>
        <pc:spChg chg="mod">
          <ac:chgData name="James Young" userId="7f8d7c9cdb576883" providerId="LiveId" clId="{66F892B7-2688-4B7F-8945-034F800B60D7}" dt="2024-10-03T20:13:10.575" v="0" actId="20577"/>
          <ac:spMkLst>
            <pc:docMk/>
            <pc:sldMk cId="2838560389" sldId="296"/>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11/7/2024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kern="0" dirty="0">
                <a:effectLst/>
                <a:latin typeface="Aptos" panose="020B0004020202020204" pitchFamily="34" charset="0"/>
                <a:ea typeface="Aptos" panose="020B0004020202020204" pitchFamily="34" charset="0"/>
                <a:cs typeface="Aptos" panose="020B0004020202020204" pitchFamily="34" charset="0"/>
              </a:rPr>
              <a:t>Mt 13:22 “</a:t>
            </a:r>
            <a:r>
              <a:rPr lang="en-US" kern="0" dirty="0">
                <a:effectLst/>
                <a:latin typeface="Aptos" panose="020B0004020202020204" pitchFamily="34" charset="0"/>
                <a:ea typeface="Aptos" panose="020B0004020202020204" pitchFamily="34" charset="0"/>
                <a:cs typeface="Aptos" panose="020B0004020202020204" pitchFamily="34" charset="0"/>
              </a:rPr>
              <a:t>And the one on whom seed was sown among the thorns, this is the man who hears the word, and the worry of the world and the deceitfulness of wealth choke the word, and it becomes unfruitful.” </a:t>
            </a:r>
            <a:r>
              <a:rPr lang="en-US" kern="0" dirty="0">
                <a:solidFill>
                  <a:srgbClr val="00B050"/>
                </a:solidFill>
                <a:effectLst/>
                <a:latin typeface="Aptos" panose="020B0004020202020204" pitchFamily="34" charset="0"/>
                <a:ea typeface="Aptos" panose="020B0004020202020204" pitchFamily="34" charset="0"/>
                <a:cs typeface="Aptos" panose="020B0004020202020204" pitchFamily="34" charset="0"/>
              </a:rPr>
              <a:t> </a:t>
            </a:r>
          </a:p>
          <a:p>
            <a:pPr marL="0" indent="0">
              <a:lnSpc>
                <a:spcPct val="107000"/>
              </a:lnSpc>
              <a:spcBef>
                <a:spcPts val="0"/>
              </a:spcBef>
              <a:spcAft>
                <a:spcPts val="600"/>
              </a:spcAft>
              <a:buNone/>
            </a:pPr>
            <a:endParaRPr lang="en-US" sz="1000" kern="0" dirty="0">
              <a:solidFill>
                <a:srgbClr val="00B050"/>
              </a:solidFill>
              <a:latin typeface="Aptos" panose="020B0004020202020204" pitchFamily="34" charset="0"/>
              <a:ea typeface="Aptos" panose="020B0004020202020204" pitchFamily="34" charset="0"/>
              <a:cs typeface="Aptos" panose="020B0004020202020204" pitchFamily="34" charset="0"/>
            </a:endParaRPr>
          </a:p>
          <a:p>
            <a:pPr marL="0" indent="0">
              <a:lnSpc>
                <a:spcPct val="107000"/>
              </a:lnSpc>
              <a:spcBef>
                <a:spcPts val="0"/>
              </a:spcBef>
              <a:spcAft>
                <a:spcPts val="600"/>
              </a:spcAft>
              <a:buNone/>
            </a:pPr>
            <a:r>
              <a:rPr lang="en-US" kern="0" dirty="0">
                <a:solidFill>
                  <a:srgbClr val="00B050"/>
                </a:solidFill>
                <a:effectLst/>
                <a:latin typeface="Aptos" panose="020B0004020202020204" pitchFamily="34" charset="0"/>
                <a:ea typeface="Aptos" panose="020B0004020202020204" pitchFamily="34" charset="0"/>
                <a:cs typeface="Aptos" panose="020B0004020202020204" pitchFamily="34" charset="0"/>
              </a:rPr>
              <a:t>This WAS us – </a:t>
            </a:r>
            <a:r>
              <a:rPr lang="en-US" b="1" kern="0" dirty="0">
                <a:effectLst/>
                <a:latin typeface="Aptos" panose="020B0004020202020204" pitchFamily="34" charset="0"/>
                <a:ea typeface="Aptos" panose="020B0004020202020204" pitchFamily="34" charset="0"/>
                <a:cs typeface="Aptos" panose="020B0004020202020204" pitchFamily="34" charset="0"/>
              </a:rPr>
              <a:t>Mtt 13:23 </a:t>
            </a:r>
            <a:r>
              <a:rPr lang="en-US" kern="0" dirty="0">
                <a:effectLst/>
                <a:latin typeface="Aptos" panose="020B0004020202020204" pitchFamily="34" charset="0"/>
                <a:ea typeface="Aptos" panose="020B0004020202020204" pitchFamily="34" charset="0"/>
                <a:cs typeface="Aptos" panose="020B0004020202020204" pitchFamily="34" charset="0"/>
              </a:rPr>
              <a:t>“And the one own whom seed was sown on the good soil, this is the man who hears the word and understands it: who indeed bears fruit and brings forth, some a hundredfold, some sixty fold, and some thirty.”</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lvl="0" indent="0">
              <a:lnSpc>
                <a:spcPct val="105000"/>
              </a:lnSpc>
              <a:spcAft>
                <a:spcPts val="800"/>
              </a:spcAft>
              <a:buNone/>
            </a:pPr>
            <a:r>
              <a:rPr lang="en-US" dirty="0">
                <a:solidFill>
                  <a:srgbClr val="FF0000"/>
                </a:solidFill>
                <a:effectLst/>
                <a:latin typeface="Aptos" panose="020B0004020202020204" pitchFamily="34" charset="0"/>
                <a:ea typeface="Aptos" panose="020B0004020202020204" pitchFamily="34" charset="0"/>
                <a:cs typeface="Aptos" panose="020B0004020202020204" pitchFamily="34" charset="0"/>
              </a:rPr>
              <a:t>God’s Response: </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r>
              <a:rPr lang="en-US" b="1" kern="0" dirty="0">
                <a:effectLst/>
                <a:latin typeface="Aptos" panose="020B0004020202020204" pitchFamily="34" charset="0"/>
                <a:ea typeface="Aptos" panose="020B0004020202020204" pitchFamily="34" charset="0"/>
                <a:cs typeface="Aptos" panose="020B0004020202020204" pitchFamily="34" charset="0"/>
              </a:rPr>
              <a:t>God is loving/giving</a:t>
            </a:r>
            <a:r>
              <a:rPr lang="en-US" kern="0" dirty="0">
                <a:effectLst/>
                <a:latin typeface="Aptos" panose="020B0004020202020204" pitchFamily="34" charset="0"/>
                <a:ea typeface="Aptos" panose="020B0004020202020204" pitchFamily="34" charset="0"/>
                <a:cs typeface="Aptos" panose="020B0004020202020204" pitchFamily="34" charset="0"/>
              </a:rPr>
              <a:t> – Mt 7:11  “If you then, being evil, know how to give good gifts to your children, how much more will your Father who is in heaven give what is good to those who ask Him?”  The vineyard is rented out to the tenants – reminiscent of Canaan, land flowing with milk/honey, being given to the Israelites.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kern="0" dirty="0">
                <a:effectLst/>
                <a:latin typeface="Aptos" panose="020B0004020202020204" pitchFamily="34" charset="0"/>
                <a:ea typeface="Aptos" panose="020B0004020202020204" pitchFamily="34" charset="0"/>
                <a:cs typeface="Times New Roman" panose="02020603050405020304" pitchFamily="18" charset="0"/>
              </a:rPr>
              <a:t>God is patient</a:t>
            </a:r>
            <a:r>
              <a:rPr lang="en-US" kern="0" dirty="0">
                <a:effectLst/>
                <a:latin typeface="Aptos" panose="020B0004020202020204" pitchFamily="34" charset="0"/>
                <a:ea typeface="Aptos" panose="020B0004020202020204" pitchFamily="34" charset="0"/>
                <a:cs typeface="Times New Roman" panose="02020603050405020304" pitchFamily="18" charset="0"/>
              </a:rPr>
              <a:t> – the Owner sent multiple servants to claim His rent; He even sent His Son in order to claim what was His;    </a:t>
            </a:r>
          </a:p>
          <a:p>
            <a:pPr marL="0" indent="0">
              <a:lnSpc>
                <a:spcPct val="107000"/>
              </a:lnSpc>
              <a:spcBef>
                <a:spcPts val="0"/>
              </a:spcBef>
              <a:spcAft>
                <a:spcPts val="600"/>
              </a:spcAft>
              <a:buNone/>
            </a:pPr>
            <a:r>
              <a:rPr lang="en-US" b="1" kern="0" dirty="0">
                <a:effectLst/>
                <a:latin typeface="Aptos" panose="020B0004020202020204" pitchFamily="34" charset="0"/>
                <a:ea typeface="Aptos" panose="020B0004020202020204" pitchFamily="34" charset="0"/>
                <a:cs typeface="Times New Roman" panose="02020603050405020304" pitchFamily="18" charset="0"/>
              </a:rPr>
              <a:t>2 Peter 3:9</a:t>
            </a:r>
            <a:r>
              <a:rPr lang="en-US" kern="0" dirty="0">
                <a:effectLst/>
                <a:latin typeface="Aptos" panose="020B0004020202020204" pitchFamily="34" charset="0"/>
                <a:ea typeface="Aptos" panose="020B0004020202020204" pitchFamily="34" charset="0"/>
                <a:cs typeface="Times New Roman" panose="02020603050405020304" pitchFamily="18" charset="0"/>
              </a:rPr>
              <a:t> “The Lord is not slow… but is patient toward you, not wishing for any to perish but for all to come to repentance;    </a:t>
            </a:r>
          </a:p>
          <a:p>
            <a:pPr marL="0" indent="0">
              <a:lnSpc>
                <a:spcPct val="107000"/>
              </a:lnSpc>
              <a:spcBef>
                <a:spcPts val="0"/>
              </a:spcBef>
              <a:spcAft>
                <a:spcPts val="600"/>
              </a:spcAft>
              <a:buNone/>
            </a:pPr>
            <a:r>
              <a:rPr lang="en-US" b="1" kern="0" dirty="0">
                <a:effectLst/>
                <a:latin typeface="Aptos" panose="020B0004020202020204" pitchFamily="34" charset="0"/>
                <a:ea typeface="Aptos" panose="020B0004020202020204" pitchFamily="34" charset="0"/>
                <a:cs typeface="Times New Roman" panose="02020603050405020304" pitchFamily="18" charset="0"/>
              </a:rPr>
              <a:t>I Tim 2:3,4</a:t>
            </a:r>
            <a:r>
              <a:rPr lang="en-US" kern="0" dirty="0">
                <a:effectLst/>
                <a:latin typeface="Aptos" panose="020B0004020202020204" pitchFamily="34" charset="0"/>
                <a:ea typeface="Aptos" panose="020B0004020202020204" pitchFamily="34" charset="0"/>
                <a:cs typeface="Times New Roman" panose="02020603050405020304" pitchFamily="18" charset="0"/>
              </a:rPr>
              <a:t> “God our Savior desires all men to be saved and to come to the knowledge of the truth.”   </a:t>
            </a:r>
            <a:r>
              <a:rPr lang="en-US" b="1" kern="0" dirty="0">
                <a:effectLst/>
                <a:latin typeface="Aptos" panose="020B0004020202020204" pitchFamily="34" charset="0"/>
                <a:ea typeface="Aptos" panose="020B0004020202020204" pitchFamily="34" charset="0"/>
                <a:cs typeface="Times New Roman" panose="02020603050405020304" pitchFamily="18" charset="0"/>
              </a:rPr>
              <a:t>Rom 5:4 “</a:t>
            </a:r>
            <a:r>
              <a:rPr lang="en-US" kern="0" dirty="0">
                <a:effectLst/>
                <a:latin typeface="Aptos" panose="020B0004020202020204" pitchFamily="34" charset="0"/>
                <a:ea typeface="Aptos" panose="020B0004020202020204" pitchFamily="34" charset="0"/>
                <a:cs typeface="Times New Roman" panose="02020603050405020304" pitchFamily="18" charset="0"/>
              </a:rPr>
              <a:t>For whatever was written in earlier times was written for our instruction, so that through perseverance and the encouragement of the Scriptures we might have hope.”</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37B9ED-DCB5-84D1-7735-F2003D9E24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BE4D5D-3718-6B0D-D28A-472F46F89101}"/>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1AC3120-A358-A4DC-75D8-40EBF0852AE0}"/>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r>
              <a:rPr lang="en-US" b="1" kern="0" dirty="0">
                <a:effectLst/>
                <a:latin typeface="Aptos" panose="020B0004020202020204" pitchFamily="34" charset="0"/>
                <a:ea typeface="Times New Roman" panose="02020603050405020304" pitchFamily="18" charset="0"/>
                <a:cs typeface="Times New Roman" panose="02020603050405020304" pitchFamily="18" charset="0"/>
              </a:rPr>
              <a:t>God is Just</a:t>
            </a:r>
            <a:r>
              <a:rPr lang="en-US" kern="0" dirty="0">
                <a:effectLst/>
                <a:latin typeface="Aptos" panose="020B0004020202020204" pitchFamily="34" charset="0"/>
                <a:ea typeface="Times New Roman" panose="02020603050405020304" pitchFamily="18" charset="0"/>
                <a:cs typeface="Times New Roman" panose="02020603050405020304" pitchFamily="18" charset="0"/>
              </a:rPr>
              <a:t> – “So the tenants threw out the son and killed him. What, then, will the owner of the vineyard do to them? He will come and destroy these vine-growers and will give the vineyard to others.”;          </a:t>
            </a:r>
          </a:p>
          <a:p>
            <a:pPr marL="0" indent="0">
              <a:lnSpc>
                <a:spcPct val="107000"/>
              </a:lnSpc>
              <a:spcBef>
                <a:spcPts val="0"/>
              </a:spcBef>
              <a:spcAft>
                <a:spcPts val="600"/>
              </a:spcAft>
              <a:buNone/>
            </a:pPr>
            <a:r>
              <a:rPr lang="en-US" b="1" kern="0" dirty="0">
                <a:effectLst/>
                <a:latin typeface="Aptos" panose="020B0004020202020204" pitchFamily="34" charset="0"/>
                <a:ea typeface="Times New Roman" panose="02020603050405020304" pitchFamily="18" charset="0"/>
                <a:cs typeface="Times New Roman" panose="02020603050405020304" pitchFamily="18" charset="0"/>
              </a:rPr>
              <a:t>Lk 13:27,28</a:t>
            </a:r>
            <a:r>
              <a:rPr lang="en-US" kern="0" dirty="0">
                <a:effectLst/>
                <a:latin typeface="Aptos" panose="020B0004020202020204" pitchFamily="34" charset="0"/>
                <a:ea typeface="Times New Roman" panose="02020603050405020304" pitchFamily="18" charset="0"/>
                <a:cs typeface="Times New Roman" panose="02020603050405020304" pitchFamily="18" charset="0"/>
              </a:rPr>
              <a:t> “And He will say,  I do not know where you are from: Depart from Me, all you evildoers. In that place there will be weeping and gnashing of teeth …”                </a:t>
            </a:r>
          </a:p>
          <a:p>
            <a:pPr marL="0" indent="0">
              <a:lnSpc>
                <a:spcPct val="107000"/>
              </a:lnSpc>
              <a:spcBef>
                <a:spcPts val="0"/>
              </a:spcBef>
              <a:spcAft>
                <a:spcPts val="600"/>
              </a:spcAft>
              <a:buNone/>
            </a:pPr>
            <a:r>
              <a:rPr lang="en-US" b="1" kern="0" dirty="0">
                <a:effectLst/>
                <a:latin typeface="Aptos" panose="020B0004020202020204" pitchFamily="34" charset="0"/>
                <a:ea typeface="Times New Roman" panose="02020603050405020304" pitchFamily="18" charset="0"/>
                <a:cs typeface="Times New Roman" panose="02020603050405020304" pitchFamily="18" charset="0"/>
              </a:rPr>
              <a:t>Mt 25:41</a:t>
            </a:r>
            <a:r>
              <a:rPr lang="en-US" kern="0" dirty="0">
                <a:effectLst/>
                <a:latin typeface="Aptos" panose="020B0004020202020204" pitchFamily="34" charset="0"/>
                <a:ea typeface="Times New Roman" panose="02020603050405020304" pitchFamily="18" charset="0"/>
                <a:cs typeface="Times New Roman" panose="02020603050405020304" pitchFamily="18" charset="0"/>
              </a:rPr>
              <a:t> “Then He will also say to those on His left (goats), ‘Depart from Me, accursed ones, into the eternal fire which has been prepared for the devil and his angels.”</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4254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859817-37D9-7C27-50AC-A0B63BC83B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6B3D03B-5063-26A7-3460-CDB262215271}"/>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55834FC-0F05-822F-ED36-934F8FAB2953}"/>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kern="0" dirty="0">
                <a:solidFill>
                  <a:srgbClr val="FF0000"/>
                </a:solidFill>
                <a:effectLst/>
                <a:latin typeface="Aptos" panose="020B0004020202020204" pitchFamily="34" charset="0"/>
                <a:ea typeface="Aptos" panose="020B0004020202020204" pitchFamily="34" charset="0"/>
                <a:cs typeface="Aptos" panose="020B0004020202020204" pitchFamily="34" charset="0"/>
              </a:rPr>
              <a:t>SUMMARY:  </a:t>
            </a:r>
          </a:p>
          <a:p>
            <a:pPr marL="0" indent="0">
              <a:lnSpc>
                <a:spcPct val="107000"/>
              </a:lnSpc>
              <a:spcBef>
                <a:spcPts val="0"/>
              </a:spcBef>
              <a:spcAft>
                <a:spcPts val="600"/>
              </a:spcAft>
              <a:buNone/>
            </a:pPr>
            <a:r>
              <a:rPr lang="en-US" kern="0" dirty="0">
                <a:effectLst/>
                <a:latin typeface="Aptos" panose="020B0004020202020204" pitchFamily="34" charset="0"/>
                <a:ea typeface="Aptos" panose="020B0004020202020204" pitchFamily="34" charset="0"/>
                <a:cs typeface="Aptos" panose="020B0004020202020204" pitchFamily="34" charset="0"/>
              </a:rPr>
              <a:t>We are God’s tenants, also known as the Light and as Ambassadors. We have been given an abundant life filled with God’s Word, God’s love and His blessings / talents, responsibilities, roles/jobs, and opportunities in this life. </a:t>
            </a:r>
            <a:r>
              <a:rPr lang="en-US" kern="0">
                <a:effectLst/>
                <a:latin typeface="Aptos" panose="020B0004020202020204" pitchFamily="34" charset="0"/>
                <a:ea typeface="Aptos" panose="020B0004020202020204" pitchFamily="34" charset="0"/>
                <a:cs typeface="Aptos" panose="020B0004020202020204" pitchFamily="34" charset="0"/>
              </a:rPr>
              <a:t>We need to </a:t>
            </a:r>
            <a:r>
              <a:rPr lang="en-US" kern="0" dirty="0">
                <a:effectLst/>
                <a:latin typeface="Aptos" panose="020B0004020202020204" pitchFamily="34" charset="0"/>
                <a:ea typeface="Aptos" panose="020B0004020202020204" pitchFamily="34" charset="0"/>
                <a:cs typeface="Aptos" panose="020B0004020202020204" pitchFamily="34" charset="0"/>
              </a:rPr>
              <a:t>persevere in service to the Kingdom until we have been called to receive our crown of life which we have been promised.</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5849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 </a:t>
            </a:r>
            <a:r>
              <a:rPr lang="en-US" sz="4400" b="1" kern="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Wicked Tenants</a:t>
            </a:r>
            <a:r>
              <a:rPr lang="en-US" sz="4400" kern="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a:t>
            </a:r>
            <a:endParaRPr lang="en-US" sz="4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200" b="1" kern="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Mt 21:33-41 / Lk 20:9-16</a:t>
            </a:r>
            <a:r>
              <a:rPr lang="en-US" sz="3200" kern="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a:t>
            </a: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a:lnSpc>
                <a:spcPct val="105000"/>
              </a:lnSpc>
              <a:spcAft>
                <a:spcPts val="800"/>
              </a:spcAft>
            </a:pPr>
            <a:r>
              <a:rPr lang="en-US"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Mt 21:33-41 / Lk 20:9-16</a:t>
            </a: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a:t>
            </a:r>
            <a:r>
              <a:rPr lang="en-US"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(abbreviated) </a:t>
            </a: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“And He began to tell the people this parable: ‘A man planted a vineyard and rented it out to vine-growers and went on a journey for a </a:t>
            </a:r>
            <a:r>
              <a:rPr lang="en-US" i="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long time.</a:t>
            </a: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At the harvest time he sent a slave to the growers, so that they would give him some of the produce of the vineyard; but the growers beat him and sent him away empty-handed. The owner sent another slave whom they also mistreated as well as a </a:t>
            </a:r>
            <a:r>
              <a:rPr lang="en-US"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third slave</a:t>
            </a: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and cast them out.’ . . . </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t>
            </a: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owner of the vineyard said, ‘What shall I do? I will send my beloved son; perhaps they will respect him.’” “But when the vine-growers saw him, they reasoned with one another, saying, ‘This is the heir; let us kill him so that the inheritance will be ours.’ So, they threw him out of the vineyard and killed him. What, then, will the owner do to them?    They said to Him, ‘He will come and destroy these vine-growers and will give the vineyard to others.’ </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5000"/>
              </a:lnSpc>
              <a:spcAft>
                <a:spcPts val="800"/>
              </a:spcAft>
            </a:pPr>
            <a:r>
              <a:rPr lang="en-US" dirty="0">
                <a:solidFill>
                  <a:srgbClr val="00B050"/>
                </a:solidFill>
                <a:effectLst/>
                <a:latin typeface="Aptos" panose="020B0004020202020204" pitchFamily="34" charset="0"/>
                <a:ea typeface="Times New Roman" panose="02020603050405020304" pitchFamily="18" charset="0"/>
                <a:cs typeface="Aptos" panose="020B0004020202020204" pitchFamily="34" charset="0"/>
              </a:rPr>
              <a:t>The breakdown of this parable looks like this:  </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5000"/>
              </a:lnSpc>
              <a:buFont typeface="+mj-lt"/>
              <a:buAutoNum type="arabicPeriod"/>
            </a:pPr>
            <a:r>
              <a:rPr lang="en-US" dirty="0">
                <a:effectLst/>
                <a:latin typeface="Aptos" panose="020B0004020202020204" pitchFamily="34" charset="0"/>
                <a:ea typeface="Aptos" panose="020B0004020202020204" pitchFamily="34" charset="0"/>
                <a:cs typeface="Aptos" panose="020B0004020202020204" pitchFamily="34" charset="0"/>
              </a:rPr>
              <a:t>In this parable the </a:t>
            </a:r>
            <a:r>
              <a:rPr lang="en-US" b="1" dirty="0">
                <a:effectLst/>
                <a:latin typeface="Aptos" panose="020B0004020202020204" pitchFamily="34" charset="0"/>
                <a:ea typeface="Aptos" panose="020B0004020202020204" pitchFamily="34" charset="0"/>
                <a:cs typeface="Aptos" panose="020B0004020202020204" pitchFamily="34" charset="0"/>
              </a:rPr>
              <a:t>owner </a:t>
            </a:r>
            <a:r>
              <a:rPr lang="en-US" dirty="0">
                <a:effectLst/>
                <a:latin typeface="Aptos" panose="020B0004020202020204" pitchFamily="34" charset="0"/>
                <a:ea typeface="Aptos" panose="020B0004020202020204" pitchFamily="34" charset="0"/>
                <a:cs typeface="Aptos" panose="020B0004020202020204" pitchFamily="34" charset="0"/>
              </a:rPr>
              <a:t>of the vineyard is God </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5000"/>
              </a:lnSpc>
              <a:buFont typeface="+mj-lt"/>
              <a:buAutoNum type="arabicPeriod"/>
            </a:pPr>
            <a:r>
              <a:rPr lang="en-US" dirty="0">
                <a:effectLst/>
                <a:latin typeface="Aptos" panose="020B0004020202020204" pitchFamily="34" charset="0"/>
                <a:ea typeface="Aptos" panose="020B0004020202020204" pitchFamily="34" charset="0"/>
                <a:cs typeface="Aptos" panose="020B0004020202020204" pitchFamily="34" charset="0"/>
              </a:rPr>
              <a:t>The </a:t>
            </a:r>
            <a:r>
              <a:rPr lang="en-US" b="1" dirty="0">
                <a:effectLst/>
                <a:latin typeface="Aptos" panose="020B0004020202020204" pitchFamily="34" charset="0"/>
                <a:ea typeface="Aptos" panose="020B0004020202020204" pitchFamily="34" charset="0"/>
                <a:cs typeface="Aptos" panose="020B0004020202020204" pitchFamily="34" charset="0"/>
              </a:rPr>
              <a:t>vineyard </a:t>
            </a:r>
            <a:r>
              <a:rPr lang="en-US" dirty="0">
                <a:effectLst/>
                <a:latin typeface="Aptos" panose="020B0004020202020204" pitchFamily="34" charset="0"/>
                <a:ea typeface="Aptos" panose="020B0004020202020204" pitchFamily="34" charset="0"/>
                <a:cs typeface="Aptos" panose="020B0004020202020204" pitchFamily="34" charset="0"/>
              </a:rPr>
              <a:t>is the Jewish nation (God’s chosen people)</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5000"/>
              </a:lnSpc>
              <a:buFont typeface="+mj-lt"/>
              <a:buAutoNum type="arabicPeriod"/>
            </a:pPr>
            <a:r>
              <a:rPr lang="en-US" dirty="0">
                <a:effectLst/>
                <a:latin typeface="Aptos" panose="020B0004020202020204" pitchFamily="34" charset="0"/>
                <a:ea typeface="Aptos" panose="020B0004020202020204" pitchFamily="34" charset="0"/>
                <a:cs typeface="Aptos" panose="020B0004020202020204" pitchFamily="34" charset="0"/>
              </a:rPr>
              <a:t>The </a:t>
            </a:r>
            <a:r>
              <a:rPr lang="en-US" b="1" dirty="0">
                <a:effectLst/>
                <a:latin typeface="Aptos" panose="020B0004020202020204" pitchFamily="34" charset="0"/>
                <a:ea typeface="Aptos" panose="020B0004020202020204" pitchFamily="34" charset="0"/>
                <a:cs typeface="Aptos" panose="020B0004020202020204" pitchFamily="34" charset="0"/>
              </a:rPr>
              <a:t>fruit</a:t>
            </a:r>
            <a:r>
              <a:rPr lang="en-US" dirty="0">
                <a:effectLst/>
                <a:latin typeface="Aptos" panose="020B0004020202020204" pitchFamily="34" charset="0"/>
                <a:ea typeface="Aptos" panose="020B0004020202020204" pitchFamily="34" charset="0"/>
                <a:cs typeface="Aptos" panose="020B0004020202020204" pitchFamily="34" charset="0"/>
              </a:rPr>
              <a:t> would be the righteousness one receives as a blessing from God   </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5000"/>
              </a:lnSpc>
              <a:buFont typeface="+mj-lt"/>
              <a:buAutoNum type="arabicPeriod"/>
            </a:pPr>
            <a:r>
              <a:rPr lang="en-US" dirty="0">
                <a:effectLst/>
                <a:latin typeface="Aptos" panose="020B0004020202020204" pitchFamily="34" charset="0"/>
                <a:ea typeface="Aptos" panose="020B0004020202020204" pitchFamily="34" charset="0"/>
                <a:cs typeface="Aptos" panose="020B0004020202020204" pitchFamily="34" charset="0"/>
              </a:rPr>
              <a:t>The tenant </a:t>
            </a:r>
            <a:r>
              <a:rPr lang="en-US" b="1" dirty="0">
                <a:effectLst/>
                <a:latin typeface="Aptos" panose="020B0004020202020204" pitchFamily="34" charset="0"/>
                <a:ea typeface="Aptos" panose="020B0004020202020204" pitchFamily="34" charset="0"/>
                <a:cs typeface="Aptos" panose="020B0004020202020204" pitchFamily="34" charset="0"/>
              </a:rPr>
              <a:t>overseers</a:t>
            </a:r>
            <a:r>
              <a:rPr lang="en-US" dirty="0">
                <a:effectLst/>
                <a:latin typeface="Aptos" panose="020B0004020202020204" pitchFamily="34" charset="0"/>
                <a:ea typeface="Aptos" panose="020B0004020202020204" pitchFamily="34" charset="0"/>
                <a:cs typeface="Aptos" panose="020B0004020202020204" pitchFamily="34" charset="0"/>
              </a:rPr>
              <a:t> are the nation’s leaders</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5000"/>
              </a:lnSpc>
              <a:buFont typeface="+mj-lt"/>
              <a:buAutoNum type="arabicPeriod"/>
            </a:pPr>
            <a:r>
              <a:rPr lang="en-US" dirty="0">
                <a:effectLst/>
                <a:latin typeface="Aptos" panose="020B0004020202020204" pitchFamily="34" charset="0"/>
                <a:ea typeface="Aptos" panose="020B0004020202020204" pitchFamily="34" charset="0"/>
                <a:cs typeface="Aptos" panose="020B0004020202020204" pitchFamily="34" charset="0"/>
              </a:rPr>
              <a:t>The </a:t>
            </a:r>
            <a:r>
              <a:rPr lang="en-US" b="1" dirty="0">
                <a:effectLst/>
                <a:latin typeface="Aptos" panose="020B0004020202020204" pitchFamily="34" charset="0"/>
                <a:ea typeface="Aptos" panose="020B0004020202020204" pitchFamily="34" charset="0"/>
                <a:cs typeface="Aptos" panose="020B0004020202020204" pitchFamily="34" charset="0"/>
              </a:rPr>
              <a:t>servants</a:t>
            </a:r>
            <a:r>
              <a:rPr lang="en-US" dirty="0">
                <a:effectLst/>
                <a:latin typeface="Aptos" panose="020B0004020202020204" pitchFamily="34" charset="0"/>
                <a:ea typeface="Aptos" panose="020B0004020202020204" pitchFamily="34" charset="0"/>
                <a:cs typeface="Aptos" panose="020B0004020202020204" pitchFamily="34" charset="0"/>
              </a:rPr>
              <a:t> sent to collect are the prophets of the Old Testament </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5000"/>
              </a:lnSpc>
              <a:spcAft>
                <a:spcPts val="800"/>
              </a:spcAft>
              <a:buFont typeface="+mj-lt"/>
              <a:buAutoNum type="arabicPeriod"/>
            </a:pPr>
            <a:r>
              <a:rPr lang="en-US" dirty="0">
                <a:effectLst/>
                <a:latin typeface="Aptos" panose="020B0004020202020204" pitchFamily="34" charset="0"/>
                <a:ea typeface="Aptos" panose="020B0004020202020204" pitchFamily="34" charset="0"/>
                <a:cs typeface="Aptos" panose="020B0004020202020204" pitchFamily="34" charset="0"/>
              </a:rPr>
              <a:t>The </a:t>
            </a:r>
            <a:r>
              <a:rPr lang="en-US" b="1" dirty="0">
                <a:effectLst/>
                <a:latin typeface="Aptos" panose="020B0004020202020204" pitchFamily="34" charset="0"/>
                <a:ea typeface="Aptos" panose="020B0004020202020204" pitchFamily="34" charset="0"/>
                <a:cs typeface="Aptos" panose="020B0004020202020204" pitchFamily="34" charset="0"/>
              </a:rPr>
              <a:t>son</a:t>
            </a:r>
            <a:r>
              <a:rPr lang="en-US" dirty="0">
                <a:effectLst/>
                <a:latin typeface="Aptos" panose="020B0004020202020204" pitchFamily="34" charset="0"/>
                <a:ea typeface="Aptos" panose="020B0004020202020204" pitchFamily="34" charset="0"/>
                <a:cs typeface="Aptos" panose="020B0004020202020204" pitchFamily="34" charset="0"/>
              </a:rPr>
              <a:t> who was rejected/killed is Jesus.</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Autofit/>
          </a:bodyPr>
          <a:lstStyle/>
          <a:p>
            <a:pPr marL="0" marR="0" indent="0">
              <a:lnSpc>
                <a:spcPct val="105000"/>
              </a:lnSpc>
              <a:spcAft>
                <a:spcPts val="800"/>
              </a:spcAft>
              <a:buNone/>
            </a:pPr>
            <a:r>
              <a:rPr lang="en-US" sz="2600" dirty="0">
                <a:solidFill>
                  <a:srgbClr val="FF0000"/>
                </a:solidFill>
                <a:effectLst/>
                <a:latin typeface="Aptos" panose="020B0004020202020204" pitchFamily="34" charset="0"/>
                <a:ea typeface="Aptos" panose="020B0004020202020204" pitchFamily="34" charset="0"/>
                <a:cs typeface="Aptos" panose="020B0004020202020204" pitchFamily="34" charset="0"/>
              </a:rPr>
              <a:t>1). Wicked Tenants</a:t>
            </a:r>
            <a:r>
              <a:rPr lang="en-US" sz="2600" dirty="0">
                <a:effectLst/>
                <a:latin typeface="Aptos" panose="020B0004020202020204" pitchFamily="34" charset="0"/>
                <a:ea typeface="Aptos" panose="020B0004020202020204" pitchFamily="34" charset="0"/>
                <a:cs typeface="Aptos" panose="020B0004020202020204" pitchFamily="34" charset="0"/>
              </a:rPr>
              <a:t> – leaders of God’s people</a:t>
            </a:r>
            <a:endParaRPr lang="en-US" sz="2600" dirty="0">
              <a:effectLst/>
              <a:latin typeface="Aptos" panose="020B0004020202020204" pitchFamily="34" charset="0"/>
              <a:ea typeface="Aptos" panose="020B0004020202020204" pitchFamily="34" charset="0"/>
              <a:cs typeface="Times New Roman" panose="02020603050405020304" pitchFamily="18" charset="0"/>
            </a:endParaRPr>
          </a:p>
          <a:p>
            <a:r>
              <a:rPr lang="en-US" sz="2600" b="1" kern="0" dirty="0">
                <a:effectLst/>
                <a:latin typeface="Aptos" panose="020B0004020202020204" pitchFamily="34" charset="0"/>
                <a:ea typeface="Aptos" panose="020B0004020202020204" pitchFamily="34" charset="0"/>
                <a:cs typeface="Aptos" panose="020B0004020202020204" pitchFamily="34" charset="0"/>
              </a:rPr>
              <a:t>Solomon – I Kings 11:4,6</a:t>
            </a:r>
            <a:r>
              <a:rPr lang="en-US" sz="2600" kern="0" dirty="0">
                <a:effectLst/>
                <a:latin typeface="Aptos" panose="020B0004020202020204" pitchFamily="34" charset="0"/>
                <a:ea typeface="Aptos" panose="020B0004020202020204" pitchFamily="34" charset="0"/>
                <a:cs typeface="Aptos" panose="020B0004020202020204" pitchFamily="34" charset="0"/>
              </a:rPr>
              <a:t> “For when Solomon was old, his wives (700 wives/300 concubines) turned his heart away after other gods; and </a:t>
            </a:r>
            <a:r>
              <a:rPr lang="en-US" sz="2600" b="1" kern="0" dirty="0">
                <a:effectLst/>
                <a:latin typeface="Aptos" panose="020B0004020202020204" pitchFamily="34" charset="0"/>
                <a:ea typeface="Aptos" panose="020B0004020202020204" pitchFamily="34" charset="0"/>
                <a:cs typeface="Aptos" panose="020B0004020202020204" pitchFamily="34" charset="0"/>
              </a:rPr>
              <a:t>His heart was not wholly devoted to the Lord his God, </a:t>
            </a:r>
            <a:r>
              <a:rPr lang="en-US" sz="2600" kern="0" dirty="0">
                <a:effectLst/>
                <a:latin typeface="Aptos" panose="020B0004020202020204" pitchFamily="34" charset="0"/>
                <a:ea typeface="Aptos" panose="020B0004020202020204" pitchFamily="34" charset="0"/>
                <a:cs typeface="Aptos" panose="020B0004020202020204" pitchFamily="34" charset="0"/>
              </a:rPr>
              <a:t>as David his father had done.”   “</a:t>
            </a:r>
            <a:r>
              <a:rPr lang="en-US" sz="2600" kern="0" dirty="0">
                <a:solidFill>
                  <a:srgbClr val="FF0000"/>
                </a:solidFill>
                <a:effectLst/>
                <a:latin typeface="Aptos" panose="020B0004020202020204" pitchFamily="34" charset="0"/>
                <a:ea typeface="Aptos" panose="020B0004020202020204" pitchFamily="34" charset="0"/>
                <a:cs typeface="Aptos" panose="020B0004020202020204" pitchFamily="34" charset="0"/>
              </a:rPr>
              <a:t>Solomon did what was evil in the sight of the Lord</a:t>
            </a:r>
            <a:r>
              <a:rPr lang="en-US" sz="2600" kern="0" dirty="0">
                <a:effectLst/>
                <a:latin typeface="Aptos" panose="020B0004020202020204" pitchFamily="34" charset="0"/>
                <a:ea typeface="Aptos" panose="020B0004020202020204" pitchFamily="34" charset="0"/>
                <a:cs typeface="Aptos" panose="020B0004020202020204" pitchFamily="34" charset="0"/>
              </a:rPr>
              <a:t>, </a:t>
            </a:r>
            <a:r>
              <a:rPr lang="en-US" sz="2600" b="1" kern="0" dirty="0">
                <a:effectLst/>
                <a:latin typeface="Aptos" panose="020B0004020202020204" pitchFamily="34" charset="0"/>
                <a:ea typeface="Aptos" panose="020B0004020202020204" pitchFamily="34" charset="0"/>
                <a:cs typeface="Aptos" panose="020B0004020202020204" pitchFamily="34" charset="0"/>
              </a:rPr>
              <a:t>and did not follow the Lord fully,”</a:t>
            </a:r>
          </a:p>
          <a:p>
            <a:r>
              <a:rPr lang="en-US" sz="2600" b="1" kern="0" dirty="0">
                <a:effectLst/>
                <a:latin typeface="Aptos" panose="020B0004020202020204" pitchFamily="34" charset="0"/>
                <a:ea typeface="Aptos" panose="020B0004020202020204" pitchFamily="34" charset="0"/>
                <a:cs typeface="Aptos" panose="020B0004020202020204" pitchFamily="34" charset="0"/>
              </a:rPr>
              <a:t>Heb 11:32 – 38 “</a:t>
            </a:r>
            <a:r>
              <a:rPr lang="en-US" sz="2600" kern="0" dirty="0">
                <a:effectLst/>
                <a:latin typeface="Aptos" panose="020B0004020202020204" pitchFamily="34" charset="0"/>
                <a:ea typeface="Aptos" panose="020B0004020202020204" pitchFamily="34" charset="0"/>
                <a:cs typeface="Aptos" panose="020B0004020202020204" pitchFamily="34" charset="0"/>
              </a:rPr>
              <a:t>And what more shall I say? For time will fail if I tell of Gideon, Barak, Samson . . . others who experienced mocking’s and scourging’s, yes, also chains and imprisonment. They were stoned, they were sawn in two, they were tempted, they were put to death with the sword. . . .” </a:t>
            </a:r>
            <a:endParaRPr lang="en-US" sz="2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lvl="0" indent="0">
              <a:lnSpc>
                <a:spcPct val="105000"/>
              </a:lnSpc>
              <a:spcAft>
                <a:spcPts val="800"/>
              </a:spcAft>
              <a:buNone/>
            </a:pPr>
            <a:r>
              <a:rPr lang="en-US" sz="2400" b="1" dirty="0">
                <a:effectLst/>
                <a:latin typeface="Aptos" panose="020B0004020202020204" pitchFamily="34" charset="0"/>
                <a:ea typeface="Aptos" panose="020B0004020202020204" pitchFamily="34" charset="0"/>
                <a:cs typeface="Aptos" panose="020B0004020202020204" pitchFamily="34" charset="0"/>
              </a:rPr>
              <a:t>Luke 7:29,30</a:t>
            </a:r>
            <a:r>
              <a:rPr lang="en-US" sz="2400" dirty="0">
                <a:effectLst/>
                <a:latin typeface="Aptos" panose="020B0004020202020204" pitchFamily="34" charset="0"/>
                <a:ea typeface="Aptos" panose="020B0004020202020204" pitchFamily="34" charset="0"/>
                <a:cs typeface="Aptos" panose="020B0004020202020204" pitchFamily="34" charset="0"/>
              </a:rPr>
              <a:t>  “When all the people and the tax collectors heard this, they acknowledged God’s justice, having been baptized with the baptism of John. But </a:t>
            </a:r>
            <a:r>
              <a:rPr lang="en-US" sz="2400" b="1" dirty="0">
                <a:effectLst/>
                <a:latin typeface="Aptos" panose="020B0004020202020204" pitchFamily="34" charset="0"/>
                <a:ea typeface="Aptos" panose="020B0004020202020204" pitchFamily="34" charset="0"/>
                <a:cs typeface="Aptos" panose="020B0004020202020204" pitchFamily="34" charset="0"/>
              </a:rPr>
              <a:t>the Pharisees and the lawyers rejected God’s purpose for</a:t>
            </a:r>
            <a:r>
              <a:rPr lang="en-US" sz="2400" dirty="0">
                <a:effectLst/>
                <a:latin typeface="Aptos" panose="020B0004020202020204" pitchFamily="34" charset="0"/>
                <a:ea typeface="Aptos" panose="020B0004020202020204" pitchFamily="34" charset="0"/>
                <a:cs typeface="Aptos" panose="020B0004020202020204" pitchFamily="34" charset="0"/>
              </a:rPr>
              <a:t> </a:t>
            </a:r>
            <a:r>
              <a:rPr lang="en-US" sz="2400" b="1" dirty="0">
                <a:effectLst/>
                <a:latin typeface="Aptos" panose="020B0004020202020204" pitchFamily="34" charset="0"/>
                <a:ea typeface="Aptos" panose="020B0004020202020204" pitchFamily="34" charset="0"/>
                <a:cs typeface="Aptos" panose="020B0004020202020204" pitchFamily="34" charset="0"/>
              </a:rPr>
              <a:t>themselves</a:t>
            </a:r>
            <a:r>
              <a:rPr lang="en-US" sz="2400" dirty="0">
                <a:effectLst/>
                <a:latin typeface="Aptos" panose="020B0004020202020204" pitchFamily="34" charset="0"/>
                <a:ea typeface="Aptos" panose="020B0004020202020204" pitchFamily="34" charset="0"/>
                <a:cs typeface="Aptos" panose="020B0004020202020204" pitchFamily="34" charset="0"/>
              </a:rPr>
              <a:t>, not having been baptized of John.”                    </a:t>
            </a:r>
          </a:p>
          <a:p>
            <a:pPr marL="0" marR="0" lvl="0" indent="0">
              <a:lnSpc>
                <a:spcPct val="105000"/>
              </a:lnSpc>
              <a:spcAft>
                <a:spcPts val="800"/>
              </a:spcAft>
              <a:buNone/>
            </a:pPr>
            <a:r>
              <a:rPr lang="en-US" sz="2400" b="1" dirty="0">
                <a:effectLst/>
                <a:latin typeface="Aptos" panose="020B0004020202020204" pitchFamily="34" charset="0"/>
                <a:ea typeface="Aptos" panose="020B0004020202020204" pitchFamily="34" charset="0"/>
                <a:cs typeface="Aptos" panose="020B0004020202020204" pitchFamily="34" charset="0"/>
              </a:rPr>
              <a:t>Mt 21:45,46 “</a:t>
            </a:r>
            <a:r>
              <a:rPr lang="en-US" sz="2400" dirty="0">
                <a:effectLst/>
                <a:latin typeface="Aptos" panose="020B0004020202020204" pitchFamily="34" charset="0"/>
                <a:ea typeface="Aptos" panose="020B0004020202020204" pitchFamily="34" charset="0"/>
                <a:cs typeface="Times New Roman" panose="02020603050405020304" pitchFamily="18" charset="0"/>
              </a:rPr>
              <a:t>When the chief priests and the Pharisees heard Jesus’ parables, they knew he was talking about them. </a:t>
            </a:r>
            <a:r>
              <a:rPr lang="en-US" sz="2400" b="1" dirty="0">
                <a:effectLst/>
                <a:latin typeface="Aptos" panose="020B0004020202020204" pitchFamily="34" charset="0"/>
                <a:ea typeface="Aptos" panose="020B0004020202020204" pitchFamily="34" charset="0"/>
                <a:cs typeface="Times New Roman" panose="02020603050405020304" pitchFamily="18" charset="0"/>
              </a:rPr>
              <a:t>They looked for a way to arrest him</a:t>
            </a:r>
            <a:r>
              <a:rPr lang="en-US" sz="2400" dirty="0">
                <a:effectLst/>
                <a:latin typeface="Aptos" panose="020B0004020202020204" pitchFamily="34" charset="0"/>
                <a:ea typeface="Aptos" panose="020B0004020202020204" pitchFamily="34" charset="0"/>
                <a:cs typeface="Times New Roman" panose="02020603050405020304" pitchFamily="18" charset="0"/>
              </a:rPr>
              <a:t>, but they were afraid of the crowd because the people held that he was a prophet.” </a:t>
            </a:r>
          </a:p>
          <a:p>
            <a:pPr marL="0" marR="0" lvl="0" indent="0">
              <a:lnSpc>
                <a:spcPct val="105000"/>
              </a:lnSpc>
              <a:spcAft>
                <a:spcPts val="800"/>
              </a:spcAft>
              <a:buNone/>
            </a:pPr>
            <a:r>
              <a:rPr lang="en-US" sz="2400" b="1" kern="0" dirty="0">
                <a:effectLst/>
                <a:latin typeface="Aptos" panose="020B0004020202020204" pitchFamily="34" charset="0"/>
                <a:ea typeface="Aptos" panose="020B0004020202020204" pitchFamily="34" charset="0"/>
                <a:cs typeface="Aptos" panose="020B0004020202020204" pitchFamily="34" charset="0"/>
              </a:rPr>
              <a:t>Acts 2:36</a:t>
            </a:r>
            <a:r>
              <a:rPr lang="en-US" sz="2400" kern="0" dirty="0">
                <a:effectLst/>
                <a:latin typeface="Aptos" panose="020B0004020202020204" pitchFamily="34" charset="0"/>
                <a:ea typeface="Aptos" panose="020B0004020202020204" pitchFamily="34" charset="0"/>
                <a:cs typeface="Aptos" panose="020B0004020202020204" pitchFamily="34" charset="0"/>
              </a:rPr>
              <a:t> “Therefore let all the house of Israel know for certain that God has made Him both Lord and Christ –   </a:t>
            </a:r>
            <a:r>
              <a:rPr lang="en-US" sz="2400" b="1" kern="0" dirty="0">
                <a:effectLst/>
                <a:latin typeface="Aptos" panose="020B0004020202020204" pitchFamily="34" charset="0"/>
                <a:ea typeface="Aptos" panose="020B0004020202020204" pitchFamily="34" charset="0"/>
                <a:cs typeface="Aptos" panose="020B0004020202020204" pitchFamily="34" charset="0"/>
              </a:rPr>
              <a:t>this Jesus whom you crucified</a:t>
            </a:r>
            <a:r>
              <a:rPr lang="en-US" sz="2400" kern="0" dirty="0">
                <a:effectLst/>
                <a:latin typeface="Aptos" panose="020B0004020202020204" pitchFamily="34" charset="0"/>
                <a:ea typeface="Aptos" panose="020B0004020202020204" pitchFamily="34" charset="0"/>
                <a:cs typeface="Aptos" panose="020B0004020202020204" pitchFamily="34" charset="0"/>
              </a:rPr>
              <a:t>.”</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800" b="1" kern="0" dirty="0">
                <a:effectLst/>
                <a:latin typeface="Aptos" panose="020B0004020202020204" pitchFamily="34" charset="0"/>
                <a:ea typeface="Aptos" panose="020B0004020202020204" pitchFamily="34" charset="0"/>
                <a:cs typeface="Aptos" panose="020B0004020202020204" pitchFamily="34" charset="0"/>
              </a:rPr>
              <a:t>Rom 3:23 “</a:t>
            </a:r>
            <a:r>
              <a:rPr lang="en-US" sz="2800" kern="0" dirty="0">
                <a:effectLst/>
                <a:latin typeface="Aptos" panose="020B0004020202020204" pitchFamily="34" charset="0"/>
                <a:ea typeface="Aptos" panose="020B0004020202020204" pitchFamily="34" charset="0"/>
                <a:cs typeface="Times New Roman" panose="02020603050405020304" pitchFamily="18" charset="0"/>
              </a:rPr>
              <a:t>for all have sinned and fall short of the glory of God”. </a:t>
            </a:r>
            <a:r>
              <a:rPr lang="en-US" sz="2800" kern="0" dirty="0">
                <a:effectLst/>
                <a:latin typeface="Aptos" panose="020B0004020202020204" pitchFamily="34" charset="0"/>
                <a:ea typeface="Aptos" panose="020B0004020202020204" pitchFamily="34" charset="0"/>
                <a:cs typeface="Aptos" panose="020B0004020202020204" pitchFamily="34" charset="0"/>
              </a:rPr>
              <a:t>     </a:t>
            </a:r>
          </a:p>
          <a:p>
            <a:pPr marL="0" indent="0">
              <a:lnSpc>
                <a:spcPct val="107000"/>
              </a:lnSpc>
              <a:spcBef>
                <a:spcPts val="0"/>
              </a:spcBef>
              <a:spcAft>
                <a:spcPts val="600"/>
              </a:spcAft>
              <a:buNone/>
            </a:pPr>
            <a:r>
              <a:rPr lang="en-US" sz="2800" b="1" kern="0" dirty="0">
                <a:effectLst/>
                <a:latin typeface="Aptos" panose="020B0004020202020204" pitchFamily="34" charset="0"/>
                <a:ea typeface="Aptos" panose="020B0004020202020204" pitchFamily="34" charset="0"/>
                <a:cs typeface="Aptos" panose="020B0004020202020204" pitchFamily="34" charset="0"/>
              </a:rPr>
              <a:t>1 Peter 3:18 “</a:t>
            </a:r>
            <a:r>
              <a:rPr lang="en-US" sz="2800" kern="0" dirty="0">
                <a:effectLst/>
                <a:latin typeface="Aptos" panose="020B0004020202020204" pitchFamily="34" charset="0"/>
                <a:ea typeface="Aptos" panose="020B0004020202020204" pitchFamily="34" charset="0"/>
                <a:cs typeface="Times New Roman" panose="02020603050405020304" pitchFamily="18" charset="0"/>
              </a:rPr>
              <a:t>Christ suffered and died for sins once for all. He never sinned and yet He died for us who have sinned. He died so He might bring us to God. His body died but His spirit was made alive.</a:t>
            </a:r>
            <a:r>
              <a:rPr lang="en-US" sz="2800" kern="0" dirty="0">
                <a:effectLst/>
                <a:latin typeface="Aptos" panose="020B0004020202020204" pitchFamily="34" charset="0"/>
                <a:ea typeface="Aptos" panose="020B0004020202020204" pitchFamily="34" charset="0"/>
                <a:cs typeface="Aptos" panose="020B0004020202020204" pitchFamily="34" charset="0"/>
              </a:rPr>
              <a:t>   </a:t>
            </a:r>
          </a:p>
          <a:p>
            <a:pPr marL="0" indent="0">
              <a:lnSpc>
                <a:spcPct val="107000"/>
              </a:lnSpc>
              <a:spcBef>
                <a:spcPts val="0"/>
              </a:spcBef>
              <a:spcAft>
                <a:spcPts val="600"/>
              </a:spcAft>
              <a:buNone/>
            </a:pPr>
            <a:r>
              <a:rPr lang="en-US" sz="2800" b="1" kern="0" dirty="0">
                <a:effectLst/>
                <a:latin typeface="Aptos" panose="020B0004020202020204" pitchFamily="34" charset="0"/>
                <a:ea typeface="Aptos" panose="020B0004020202020204" pitchFamily="34" charset="0"/>
                <a:cs typeface="Aptos" panose="020B0004020202020204" pitchFamily="34" charset="0"/>
              </a:rPr>
              <a:t>2 Cor 5:15 “</a:t>
            </a:r>
            <a:r>
              <a:rPr lang="en-US" sz="2800" kern="0" dirty="0">
                <a:effectLst/>
                <a:latin typeface="Aptos" panose="020B0004020202020204" pitchFamily="34" charset="0"/>
                <a:ea typeface="Aptos" panose="020B0004020202020204" pitchFamily="34" charset="0"/>
                <a:cs typeface="Aptos" panose="020B0004020202020204" pitchFamily="34" charset="0"/>
              </a:rPr>
              <a:t> </a:t>
            </a:r>
            <a:r>
              <a:rPr lang="en-US" sz="2800" kern="0" dirty="0">
                <a:effectLst/>
                <a:latin typeface="Aptos" panose="020B0004020202020204" pitchFamily="34" charset="0"/>
                <a:ea typeface="Aptos" panose="020B0004020202020204" pitchFamily="34" charset="0"/>
                <a:cs typeface="Times New Roman" panose="02020603050405020304" pitchFamily="18" charset="0"/>
              </a:rPr>
              <a:t>And he died for all, that those who live should no longer live for themselves but for him who died for them and was raised again.</a:t>
            </a: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342900" marR="0" lvl="0" indent="-342900">
              <a:lnSpc>
                <a:spcPct val="105000"/>
              </a:lnSpc>
              <a:spcAft>
                <a:spcPts val="800"/>
              </a:spcAft>
              <a:buClr>
                <a:srgbClr val="FF0000"/>
              </a:buClr>
              <a:buFont typeface="+mj-lt"/>
              <a:buAutoNum type="arabicPeriod" startAt="2"/>
            </a:pPr>
            <a:r>
              <a:rPr lang="en-US" dirty="0">
                <a:solidFill>
                  <a:srgbClr val="FF0000"/>
                </a:solidFill>
                <a:effectLst/>
                <a:latin typeface="Aptos" panose="020B0004020202020204" pitchFamily="34" charset="0"/>
                <a:ea typeface="Aptos" panose="020B0004020202020204" pitchFamily="34" charset="0"/>
                <a:cs typeface="Aptos" panose="020B0004020202020204" pitchFamily="34" charset="0"/>
              </a:rPr>
              <a:t>How Can We Avoid Being The “Wicked Tenants”?</a:t>
            </a:r>
            <a:r>
              <a:rPr lang="en-US" dirty="0">
                <a:solidFill>
                  <a:srgbClr val="00B050"/>
                </a:solidFill>
                <a:effectLst/>
                <a:latin typeface="Aptos" panose="020B0004020202020204" pitchFamily="34" charset="0"/>
                <a:ea typeface="Aptos" panose="020B0004020202020204" pitchFamily="34" charset="0"/>
                <a:cs typeface="Aptos" panose="020B0004020202020204" pitchFamily="34" charset="0"/>
              </a:rPr>
              <a:t>           </a:t>
            </a:r>
          </a:p>
          <a:p>
            <a:pPr marL="0" marR="0" lvl="0" indent="0">
              <a:lnSpc>
                <a:spcPct val="105000"/>
              </a:lnSpc>
              <a:spcAft>
                <a:spcPts val="800"/>
              </a:spcAft>
              <a:buClr>
                <a:srgbClr val="FF0000"/>
              </a:buClr>
              <a:buNone/>
            </a:pP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p>
            <a:r>
              <a:rPr lang="en-US" b="1" kern="0" dirty="0">
                <a:effectLst/>
                <a:latin typeface="Aptos" panose="020B0004020202020204" pitchFamily="34" charset="0"/>
                <a:ea typeface="Aptos" panose="020B0004020202020204" pitchFamily="34" charset="0"/>
                <a:cs typeface="Aptos" panose="020B0004020202020204" pitchFamily="34" charset="0"/>
              </a:rPr>
              <a:t>Mt 6:33</a:t>
            </a:r>
            <a:r>
              <a:rPr lang="en-US" kern="0" dirty="0">
                <a:effectLst/>
                <a:latin typeface="Aptos" panose="020B0004020202020204" pitchFamily="34" charset="0"/>
                <a:ea typeface="Aptos" panose="020B0004020202020204" pitchFamily="34" charset="0"/>
                <a:cs typeface="Aptos" panose="020B0004020202020204" pitchFamily="34" charset="0"/>
              </a:rPr>
              <a:t> “But seek first His kingdom and His righteousness…”     </a:t>
            </a:r>
          </a:p>
          <a:p>
            <a:r>
              <a:rPr lang="en-US" b="1" kern="0" dirty="0">
                <a:effectLst/>
                <a:latin typeface="Aptos" panose="020B0004020202020204" pitchFamily="34" charset="0"/>
                <a:ea typeface="Aptos" panose="020B0004020202020204" pitchFamily="34" charset="0"/>
                <a:cs typeface="Aptos" panose="020B0004020202020204" pitchFamily="34" charset="0"/>
              </a:rPr>
              <a:t>Ex 20:3 “</a:t>
            </a:r>
            <a:r>
              <a:rPr lang="en-US" kern="0" dirty="0">
                <a:effectLst/>
                <a:latin typeface="Aptos" panose="020B0004020202020204" pitchFamily="34" charset="0"/>
                <a:ea typeface="Aptos" panose="020B0004020202020204" pitchFamily="34" charset="0"/>
                <a:cs typeface="Aptos" panose="020B0004020202020204" pitchFamily="34" charset="0"/>
              </a:rPr>
              <a:t>You shall have no other gods before me”.</a:t>
            </a:r>
          </a:p>
          <a:p>
            <a:r>
              <a:rPr lang="en-US" b="1" kern="0" dirty="0">
                <a:effectLst/>
                <a:latin typeface="Aptos" panose="020B0004020202020204" pitchFamily="34" charset="0"/>
                <a:ea typeface="Aptos" panose="020B0004020202020204" pitchFamily="34" charset="0"/>
                <a:cs typeface="Aptos" panose="020B0004020202020204" pitchFamily="34" charset="0"/>
              </a:rPr>
              <a:t>Mtt 22:37 “</a:t>
            </a:r>
            <a:r>
              <a:rPr lang="en-US" kern="0" dirty="0">
                <a:effectLst/>
                <a:latin typeface="Aptos" panose="020B0004020202020204" pitchFamily="34" charset="0"/>
                <a:ea typeface="Aptos" panose="020B0004020202020204" pitchFamily="34" charset="0"/>
                <a:cs typeface="Aptos" panose="020B0004020202020204" pitchFamily="34" charset="0"/>
              </a:rPr>
              <a:t>(The great commandment is: “You shall love the Lord your God with all your heart, and with all your soul, and with all your mind.”</a:t>
            </a:r>
          </a:p>
          <a:p>
            <a:r>
              <a:rPr lang="en-US" b="1" kern="0" dirty="0">
                <a:latin typeface="Aptos" panose="020B0004020202020204" pitchFamily="34" charset="0"/>
                <a:ea typeface="Calibri" panose="020F0502020204030204" pitchFamily="34" charset="0"/>
                <a:cs typeface="Times New Roman" panose="02020603050405020304" pitchFamily="18" charset="0"/>
              </a:rPr>
              <a:t>. .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368</TotalTime>
  <Words>1241</Words>
  <Application>Microsoft Office PowerPoint</Application>
  <PresentationFormat>On-screen Show (4:3)</PresentationFormat>
  <Paragraphs>46</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Calibri</vt:lpstr>
      <vt:lpstr>Calibri Light</vt:lpstr>
      <vt:lpstr>Tempus Sans ITC</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51</cp:revision>
  <dcterms:created xsi:type="dcterms:W3CDTF">2019-04-11T15:26:57Z</dcterms:created>
  <dcterms:modified xsi:type="dcterms:W3CDTF">2024-11-08T01:02:18Z</dcterms:modified>
</cp:coreProperties>
</file>