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25" r:id="rId12"/>
    <p:sldId id="324" r:id="rId13"/>
    <p:sldId id="32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10/16/2024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10/16/2024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10/16/2024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10/16/2024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100" dirty="0">
                <a:effectLst/>
                <a:latin typeface="Tempus Sans ITC" panose="04020404030D07020202" pitchFamily="82" charset="0"/>
                <a:ea typeface="Aptos" panose="020B0004020202020204" pitchFamily="34" charset="0"/>
                <a:cs typeface="Times New Roman" panose="02020603050405020304" pitchFamily="18" charset="0"/>
              </a:rPr>
              <a:t>Luke 15:20ff “</a:t>
            </a:r>
            <a:r>
              <a:rPr lang="en-US" kern="100" dirty="0">
                <a:effectLst/>
                <a:latin typeface="Tempus Sans ITC" panose="04020404030D07020202" pitchFamily="82" charset="0"/>
                <a:ea typeface="Aptos" panose="020B0004020202020204" pitchFamily="34" charset="0"/>
                <a:cs typeface="Times New Roman" panose="02020603050405020304" pitchFamily="18" charset="0"/>
              </a:rPr>
              <a:t>So the son got up and came to his father. But while he was still a long way off, his father saw him and felt compassion for him and ran and embraced him and kissed him. The father said to the servants: ‘Quickly, bring out the best rob and put a ring on his hand and kill a fattened calf and let us eat and celebrate! This son of mine who was dead has come to life.’ And they began to celebrate.” </a:t>
            </a:r>
          </a:p>
          <a:p>
            <a:pPr marL="0" indent="0">
              <a:lnSpc>
                <a:spcPct val="107000"/>
              </a:lnSpc>
              <a:spcBef>
                <a:spcPts val="0"/>
              </a:spcBef>
              <a:spcAft>
                <a:spcPts val="600"/>
              </a:spcAft>
              <a:buNone/>
            </a:pP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10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Repent  forgiven  accepted</a:t>
            </a: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Peter 2:25</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“For you were straying like sheep but have now returned to the Shepherd and Overseer of your souls.”             </a:t>
            </a:r>
          </a:p>
          <a:p>
            <a:pPr marL="0" indent="0">
              <a:lnSpc>
                <a:spcPct val="107000"/>
              </a:lnSpc>
              <a:spcBef>
                <a:spcPts val="0"/>
              </a:spcBef>
              <a:spcAft>
                <a:spcPts val="600"/>
              </a:spcAft>
              <a:buNone/>
            </a:pPr>
            <a:endParaRPr lang="en-US" sz="10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Calibri" panose="020F0502020204030204" pitchFamily="34" charset="0"/>
              </a:rPr>
              <a:t>1 Cor 5:14,15,18</a:t>
            </a:r>
            <a:r>
              <a:rPr lang="en-US" sz="2400" kern="100" dirty="0">
                <a:effectLst/>
                <a:latin typeface="Aptos" panose="020B0004020202020204" pitchFamily="34" charset="0"/>
                <a:ea typeface="Aptos" panose="020B0004020202020204" pitchFamily="34" charset="0"/>
                <a:cs typeface="Calibri" panose="020F0502020204030204" pitchFamily="34" charset="0"/>
              </a:rPr>
              <a:t> “For the love of Christ </a:t>
            </a:r>
            <a:r>
              <a:rPr lang="en-US" sz="2400" b="1" kern="100" dirty="0">
                <a:effectLst/>
                <a:latin typeface="Aptos" panose="020B0004020202020204" pitchFamily="34" charset="0"/>
                <a:ea typeface="Aptos" panose="020B0004020202020204" pitchFamily="34" charset="0"/>
                <a:cs typeface="Calibri" panose="020F0502020204030204" pitchFamily="34" charset="0"/>
              </a:rPr>
              <a:t>controls us</a:t>
            </a:r>
            <a:r>
              <a:rPr lang="en-US" sz="2400" kern="100" dirty="0">
                <a:effectLst/>
                <a:latin typeface="Aptos" panose="020B0004020202020204" pitchFamily="34" charset="0"/>
                <a:ea typeface="Aptos" panose="020B0004020202020204" pitchFamily="34" charset="0"/>
                <a:cs typeface="Calibri" panose="020F0502020204030204" pitchFamily="34" charset="0"/>
              </a:rPr>
              <a:t>, having concluded this – that one died for all, therefore all died; and He died for all, so that they who live might </a:t>
            </a:r>
            <a:r>
              <a:rPr lang="en-US" sz="2400" b="1" kern="100" dirty="0">
                <a:effectLst/>
                <a:latin typeface="Aptos" panose="020B0004020202020204" pitchFamily="34" charset="0"/>
                <a:ea typeface="Aptos" panose="020B0004020202020204" pitchFamily="34" charset="0"/>
                <a:cs typeface="Calibri" panose="020F0502020204030204" pitchFamily="34" charset="0"/>
              </a:rPr>
              <a:t>no longer live for themselves, but for Him </a:t>
            </a:r>
            <a:r>
              <a:rPr lang="en-US" sz="2400" kern="100" dirty="0">
                <a:effectLst/>
                <a:latin typeface="Aptos" panose="020B0004020202020204" pitchFamily="34" charset="0"/>
                <a:ea typeface="Aptos" panose="020B0004020202020204" pitchFamily="34" charset="0"/>
                <a:cs typeface="Calibri" panose="020F0502020204030204" pitchFamily="34" charset="0"/>
              </a:rPr>
              <a:t>who died and rose again on their behalf. Now all these things are from God, </a:t>
            </a:r>
            <a:r>
              <a:rPr lang="en-US" sz="2400" b="1" kern="100" dirty="0">
                <a:effectLst/>
                <a:latin typeface="Aptos" panose="020B0004020202020204" pitchFamily="34" charset="0"/>
                <a:ea typeface="Aptos" panose="020B0004020202020204" pitchFamily="34" charset="0"/>
                <a:cs typeface="Calibri" panose="020F0502020204030204" pitchFamily="34" charset="0"/>
              </a:rPr>
              <a:t>who reconciled us to Himself through Christ </a:t>
            </a:r>
            <a:r>
              <a:rPr lang="en-US" sz="2400" kern="100" dirty="0">
                <a:effectLst/>
                <a:latin typeface="Aptos" panose="020B0004020202020204" pitchFamily="34" charset="0"/>
                <a:ea typeface="Aptos" panose="020B0004020202020204" pitchFamily="34" charset="0"/>
                <a:cs typeface="Calibri" panose="020F0502020204030204" pitchFamily="34" charset="0"/>
              </a:rPr>
              <a:t>and gave us the ministry of reconciliation.”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Prov 8:32-36</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“Now therefore, O’ sons, listen to Me, for blessed are they who keep My ways. Heed instruction and be wise, and do not neglect it. Blessed is the man who listens to Me, watching daily at My gates, waiting at My doorposts. For he who finds Me finds life and obtains favor from the Lord. But he who sins against Me injures himself….” </a:t>
            </a:r>
          </a:p>
          <a:p>
            <a:pPr marL="0" indent="0">
              <a:lnSpc>
                <a:spcPct val="107000"/>
              </a:lnSpc>
              <a:spcBef>
                <a:spcPts val="0"/>
              </a:spcBef>
              <a:spcAft>
                <a:spcPts val="600"/>
              </a:spcAft>
              <a:buNone/>
            </a:pPr>
            <a:endParaRPr lang="en-US" sz="10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John 8:12</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“Then Jesus spoke, ‘I am the light of the world; he who follows Me will not walk in the darkness but will have the light of </a:t>
            </a:r>
            <a:r>
              <a:rPr lang="en-US" sz="2400" kern="100">
                <a:effectLst/>
                <a:latin typeface="Aptos" panose="020B0004020202020204" pitchFamily="34" charset="0"/>
                <a:ea typeface="Aptos" panose="020B0004020202020204" pitchFamily="34" charset="0"/>
                <a:cs typeface="Times New Roman" panose="02020603050405020304" pitchFamily="18" charset="0"/>
              </a:rPr>
              <a:t>life.”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4800" b="1" kern="100" dirty="0">
                <a:effectLst/>
                <a:latin typeface="Aptos" panose="020B0004020202020204" pitchFamily="34" charset="0"/>
                <a:ea typeface="Aptos" panose="020B0004020202020204" pitchFamily="34" charset="0"/>
                <a:cs typeface="Times New Roman" panose="02020603050405020304" pitchFamily="18" charset="0"/>
              </a:rPr>
              <a:t>The Prodigal Son          </a:t>
            </a:r>
          </a:p>
          <a:p>
            <a:pPr marL="0" indent="0" algn="ctr">
              <a:lnSpc>
                <a:spcPct val="106000"/>
              </a:lnSpc>
              <a:spcBef>
                <a:spcPts val="0"/>
              </a:spcBef>
              <a:spcAft>
                <a:spcPts val="563"/>
              </a:spcAft>
              <a:buNone/>
            </a:pPr>
            <a:endParaRPr lang="en-US" sz="1800" b="1" kern="100" dirty="0">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r>
              <a:rPr lang="en-US" sz="3200" b="1" kern="100" dirty="0">
                <a:effectLst/>
                <a:latin typeface="Aptos" panose="020B0004020202020204" pitchFamily="34" charset="0"/>
                <a:ea typeface="Aptos" panose="020B0004020202020204" pitchFamily="34" charset="0"/>
                <a:cs typeface="Times New Roman" panose="02020603050405020304" pitchFamily="18" charset="0"/>
              </a:rPr>
              <a:t>Luke 15:11-32</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800"/>
              </a:spcAft>
              <a:buNone/>
            </a:pPr>
            <a:r>
              <a:rPr lang="en-US" b="1" kern="100" dirty="0">
                <a:effectLst/>
                <a:latin typeface="Tempus Sans ITC" panose="04020404030D07020202" pitchFamily="82" charset="0"/>
                <a:ea typeface="Aptos" panose="020B0004020202020204" pitchFamily="34" charset="0"/>
                <a:cs typeface="Times New Roman" panose="02020603050405020304" pitchFamily="18" charset="0"/>
              </a:rPr>
              <a:t>Luke 15:1-3     “</a:t>
            </a:r>
            <a:r>
              <a:rPr lang="en-US" kern="100" dirty="0">
                <a:effectLst/>
                <a:latin typeface="Tempus Sans ITC" panose="04020404030D07020202" pitchFamily="82" charset="0"/>
                <a:ea typeface="Aptos" panose="020B0004020202020204" pitchFamily="34" charset="0"/>
                <a:cs typeface="Times New Roman" panose="02020603050405020304" pitchFamily="18" charset="0"/>
              </a:rPr>
              <a:t>Now all the tax-collectors and the sinners were coming near Him to listen to Him. Both the Pharisees and the scribes began to grumble, saying, ‘This man receives sinners and eats with them.’ So He told them this parable…”</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000" kern="100" dirty="0">
                <a:latin typeface="Calibri" panose="020F0502020204030204" pitchFamily="34" charset="0"/>
                <a:ea typeface="Calibri" panose="020F0502020204030204" pitchFamily="34" charset="0"/>
                <a:cs typeface="Times New Roman" panose="02020603050405020304" pitchFamily="18" charset="0"/>
              </a:rPr>
              <a:t>3 parables   all saved/</a:t>
            </a:r>
            <a:r>
              <a:rPr lang="en-US" sz="1000" kern="100" dirty="0" err="1">
                <a:latin typeface="Calibri" panose="020F0502020204030204" pitchFamily="34" charset="0"/>
                <a:ea typeface="Calibri" panose="020F0502020204030204" pitchFamily="34" charset="0"/>
                <a:cs typeface="Times New Roman" panose="02020603050405020304" pitchFamily="18" charset="0"/>
              </a:rPr>
              <a:t>rltnshp</a:t>
            </a:r>
            <a:r>
              <a:rPr lang="en-US" sz="1000" kern="100" dirty="0">
                <a:latin typeface="Calibri" panose="020F0502020204030204" pitchFamily="34" charset="0"/>
                <a:ea typeface="Calibri" panose="020F0502020204030204" pitchFamily="34" charset="0"/>
                <a:cs typeface="Times New Roman" panose="02020603050405020304" pitchFamily="18" charset="0"/>
              </a:rPr>
              <a:t>      shoulder/bore our sins</a:t>
            </a:r>
          </a:p>
          <a:p>
            <a:pPr marL="0" marR="0" indent="0">
              <a:lnSpc>
                <a:spcPct val="107000"/>
              </a:lnSpc>
              <a:spcBef>
                <a:spcPts val="0"/>
              </a:spcBef>
              <a:spcAft>
                <a:spcPts val="800"/>
              </a:spcAft>
              <a:buNone/>
            </a:pPr>
            <a:endParaRPr lang="en-US" sz="1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Prodigal Son:  </a:t>
            </a: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Luke 15:11-12      </a:t>
            </a:r>
            <a:r>
              <a:rPr lang="en-US" kern="100" dirty="0">
                <a:effectLst/>
                <a:latin typeface="Aptos" panose="020B0004020202020204" pitchFamily="34" charset="0"/>
                <a:ea typeface="Aptos" panose="020B0004020202020204" pitchFamily="34" charset="0"/>
                <a:cs typeface="Times New Roman" panose="02020603050405020304" pitchFamily="18" charset="0"/>
              </a:rPr>
              <a:t>“</a:t>
            </a:r>
            <a:r>
              <a:rPr lang="en-US" kern="100" dirty="0">
                <a:effectLst/>
                <a:latin typeface="Tempus Sans ITC" panose="04020404030D07020202" pitchFamily="82" charset="0"/>
                <a:ea typeface="Aptos" panose="020B0004020202020204" pitchFamily="34" charset="0"/>
                <a:cs typeface="Times New Roman" panose="02020603050405020304" pitchFamily="18" charset="0"/>
              </a:rPr>
              <a:t>And He said: ‘A man had two sons, the younger of them said to his father, ‘Father, give me the share of the estate that falls to me.’ So, he divided his wealth between them.</a:t>
            </a:r>
            <a:r>
              <a:rPr lang="en-US"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000" b="1" dirty="0">
                <a:latin typeface="Calibri" panose="020F0502020204030204" pitchFamily="34" charset="0"/>
                <a:ea typeface="Calibri" panose="020F0502020204030204" pitchFamily="34" charset="0"/>
                <a:cs typeface="Times New Roman" panose="02020603050405020304" pitchFamily="18" charset="0"/>
              </a:rPr>
              <a:t>Wealthy inheritance  </a:t>
            </a:r>
            <a:r>
              <a:rPr lang="en-US" sz="1000" b="1" dirty="0" err="1">
                <a:latin typeface="Calibri" panose="020F0502020204030204" pitchFamily="34" charset="0"/>
                <a:ea typeface="Calibri" panose="020F0502020204030204" pitchFamily="34" charset="0"/>
                <a:cs typeface="Times New Roman" panose="02020603050405020304" pitchFamily="18" charset="0"/>
              </a:rPr>
              <a:t>adam</a:t>
            </a:r>
            <a:r>
              <a:rPr lang="en-US" sz="1000" b="1" dirty="0">
                <a:latin typeface="Calibri" panose="020F0502020204030204" pitchFamily="34" charset="0"/>
                <a:ea typeface="Calibri" panose="020F0502020204030204" pitchFamily="34" charset="0"/>
                <a:cs typeface="Times New Roman" panose="02020603050405020304" pitchFamily="18" charset="0"/>
              </a:rPr>
              <a:t>/Garden</a:t>
            </a: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Phil 4:19 “</a:t>
            </a:r>
            <a:r>
              <a:rPr lang="en-US" sz="2400" dirty="0">
                <a:effectLst/>
                <a:latin typeface="Aptos" panose="020B0004020202020204" pitchFamily="34" charset="0"/>
                <a:ea typeface="Aptos" panose="020B0004020202020204" pitchFamily="34" charset="0"/>
                <a:cs typeface="Times New Roman" panose="02020603050405020304" pitchFamily="18" charset="0"/>
              </a:rPr>
              <a:t>And my God will supply all your needs according to His riches in glory in Christ Jesus.”   </a:t>
            </a:r>
            <a:r>
              <a:rPr lang="en-US" sz="2400" b="1"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James 1:17 “</a:t>
            </a:r>
            <a:r>
              <a:rPr lang="en-US" sz="2400" dirty="0">
                <a:effectLst/>
                <a:latin typeface="Aptos" panose="020B0004020202020204" pitchFamily="34" charset="0"/>
                <a:ea typeface="Aptos" panose="020B0004020202020204" pitchFamily="34" charset="0"/>
                <a:cs typeface="Times New Roman" panose="02020603050405020304" pitchFamily="18" charset="0"/>
              </a:rPr>
              <a:t>Every good thing given, and every perfect gift is from above, coming down from the Father of lights…”   </a:t>
            </a:r>
          </a:p>
          <a:p>
            <a:pPr marL="0" indent="0">
              <a:lnSpc>
                <a:spcPct val="107000"/>
              </a:lnSpc>
              <a:spcBef>
                <a:spcPts val="0"/>
              </a:spcBef>
              <a:spcAft>
                <a:spcPts val="600"/>
              </a:spcAft>
              <a:buNone/>
            </a:pPr>
            <a:endParaRPr lang="en-US" sz="1000" b="1"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Eph 1:3 “</a:t>
            </a:r>
            <a:r>
              <a:rPr lang="en-US" sz="2400" dirty="0">
                <a:effectLst/>
                <a:latin typeface="Aptos" panose="020B0004020202020204" pitchFamily="34" charset="0"/>
                <a:ea typeface="Aptos" panose="020B0004020202020204" pitchFamily="34" charset="0"/>
                <a:cs typeface="Times New Roman" panose="02020603050405020304" pitchFamily="18" charset="0"/>
              </a:rPr>
              <a:t>Praise be to the God and Father of our Lord Jesus Christ, who has blessed us in the heavenly realms with every spiritual blessing in Christ.”   </a:t>
            </a:r>
          </a:p>
          <a:p>
            <a:pPr marL="0" indent="0">
              <a:lnSpc>
                <a:spcPct val="107000"/>
              </a:lnSpc>
              <a:spcBef>
                <a:spcPts val="0"/>
              </a:spcBef>
              <a:spcAft>
                <a:spcPts val="600"/>
              </a:spcAft>
              <a:buNone/>
            </a:pPr>
            <a:endParaRPr lang="en-US" sz="10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Rom 5:5 “</a:t>
            </a:r>
            <a:r>
              <a:rPr lang="en-US" sz="2400" dirty="0">
                <a:effectLst/>
                <a:latin typeface="Aptos" panose="020B0004020202020204" pitchFamily="34" charset="0"/>
                <a:ea typeface="Aptos" panose="020B0004020202020204" pitchFamily="34" charset="0"/>
                <a:cs typeface="Times New Roman" panose="02020603050405020304" pitchFamily="18" charset="0"/>
              </a:rPr>
              <a:t>…. Because the love of God has been poured out within our hearts through the Holy Spirit who has been given us.”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2 Cor 9:8 “</a:t>
            </a:r>
            <a:r>
              <a:rPr lang="en-US" dirty="0">
                <a:effectLst/>
                <a:latin typeface="Aptos" panose="020B0004020202020204" pitchFamily="34" charset="0"/>
                <a:ea typeface="Aptos" panose="020B0004020202020204" pitchFamily="34" charset="0"/>
                <a:cs typeface="Times New Roman" panose="02020603050405020304" pitchFamily="18" charset="0"/>
              </a:rPr>
              <a:t>And God is able to bless you abundantly, so that in all things at all times, having all that you need, you will abound in every good work.”   </a:t>
            </a:r>
            <a:r>
              <a:rPr lang="en-US"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And last but not least:    </a:t>
            </a:r>
          </a:p>
          <a:p>
            <a:pPr marL="0" marR="0" indent="0">
              <a:lnSpc>
                <a:spcPct val="115000"/>
              </a:lnSpc>
              <a:spcBef>
                <a:spcPts val="0"/>
              </a:spcBef>
              <a:spcAft>
                <a:spcPts val="8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Rom 5:9 “</a:t>
            </a:r>
            <a:r>
              <a:rPr lang="en-US" dirty="0">
                <a:effectLst/>
                <a:latin typeface="Aptos" panose="020B0004020202020204" pitchFamily="34" charset="0"/>
                <a:ea typeface="Aptos" panose="020B0004020202020204" pitchFamily="34" charset="0"/>
                <a:cs typeface="Times New Roman" panose="02020603050405020304" pitchFamily="18" charset="0"/>
              </a:rPr>
              <a:t>Much more then, having now been justified by His blood, we shall be saved from the wrath of God through Him.” </a:t>
            </a:r>
          </a:p>
          <a:p>
            <a:pPr marL="0" marR="0" indent="0">
              <a:lnSpc>
                <a:spcPct val="115000"/>
              </a:lnSpc>
              <a:spcBef>
                <a:spcPts val="0"/>
              </a:spcBef>
              <a:spcAft>
                <a:spcPts val="800"/>
              </a:spcAft>
              <a:buNone/>
            </a:pPr>
            <a:endParaRPr lang="en-US" kern="100" dirty="0">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sz="1000" kern="100" dirty="0">
                <a:effectLst/>
                <a:latin typeface="Aptos" panose="020B0004020202020204" pitchFamily="34" charset="0"/>
                <a:ea typeface="Aptos" panose="020B0004020202020204" pitchFamily="34" charset="0"/>
                <a:cs typeface="Times New Roman" panose="02020603050405020304" pitchFamily="18" charset="0"/>
              </a:rPr>
              <a:t>Blessing = salvation</a:t>
            </a: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1800" b="1" kern="100" dirty="0">
                <a:effectLst/>
                <a:latin typeface="Aptos" panose="020B0004020202020204" pitchFamily="34" charset="0"/>
                <a:ea typeface="Aptos" panose="020B0004020202020204" pitchFamily="34" charset="0"/>
                <a:cs typeface="Aptos" panose="020B0004020202020204" pitchFamily="34" charset="0"/>
              </a:rPr>
              <a:t>Luke 15:13,14</a:t>
            </a:r>
            <a:r>
              <a:rPr lang="en-US" sz="1800" kern="100" dirty="0">
                <a:effectLst/>
                <a:latin typeface="Aptos" panose="020B0004020202020204" pitchFamily="34" charset="0"/>
                <a:ea typeface="Aptos" panose="020B0004020202020204" pitchFamily="34" charset="0"/>
                <a:cs typeface="Aptos" panose="020B0004020202020204" pitchFamily="34" charset="0"/>
              </a:rPr>
              <a:t>  </a:t>
            </a:r>
            <a:r>
              <a:rPr lang="en-US" sz="1800" kern="100" dirty="0">
                <a:effectLst/>
                <a:latin typeface="Tempus Sans ITC" panose="04020404030D07020202" pitchFamily="82" charset="0"/>
                <a:ea typeface="Aptos" panose="020B0004020202020204" pitchFamily="34" charset="0"/>
                <a:cs typeface="Times New Roman" panose="02020603050405020304" pitchFamily="18" charset="0"/>
              </a:rPr>
              <a:t>“Not many days later, the younger son gathered everything together and went on a journey into a distant country, and there he squandered his estate with loose living. Now when he had spent everything, a severe famine occurred in that country, and he began to be impoverished.”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1800" b="1" kern="100" dirty="0">
              <a:effectLst/>
              <a:latin typeface="Aptos" panose="020B0004020202020204" pitchFamily="34" charset="0"/>
              <a:ea typeface="Aptos" panose="020B0004020202020204" pitchFamily="34" charset="0"/>
              <a:cs typeface="Aptos" panose="020B0004020202020204" pitchFamily="34" charset="0"/>
            </a:endParaRPr>
          </a:p>
          <a:p>
            <a:pPr marL="0" marR="0" indent="0">
              <a:lnSpc>
                <a:spcPct val="115000"/>
              </a:lnSpc>
              <a:spcBef>
                <a:spcPts val="0"/>
              </a:spcBef>
              <a:spcAft>
                <a:spcPts val="800"/>
              </a:spcAft>
              <a:buNone/>
            </a:pPr>
            <a:endParaRPr lang="en-US" sz="1800" b="1" kern="100" dirty="0">
              <a:latin typeface="Aptos" panose="020B0004020202020204" pitchFamily="34" charset="0"/>
              <a:ea typeface="Aptos" panose="020B0004020202020204" pitchFamily="34" charset="0"/>
              <a:cs typeface="Aptos" panose="020B0004020202020204" pitchFamily="34" charset="0"/>
            </a:endParaRPr>
          </a:p>
          <a:p>
            <a:pPr marL="0" marR="0" indent="0">
              <a:lnSpc>
                <a:spcPct val="115000"/>
              </a:lnSpc>
              <a:spcBef>
                <a:spcPts val="0"/>
              </a:spcBef>
              <a:spcAft>
                <a:spcPts val="800"/>
              </a:spcAft>
              <a:buNone/>
            </a:pPr>
            <a:r>
              <a:rPr lang="en-US" sz="1800" b="1" kern="100" dirty="0">
                <a:effectLst/>
                <a:latin typeface="Aptos" panose="020B0004020202020204" pitchFamily="34" charset="0"/>
                <a:ea typeface="Aptos" panose="020B0004020202020204" pitchFamily="34" charset="0"/>
                <a:cs typeface="Aptos" panose="020B0004020202020204" pitchFamily="34" charset="0"/>
              </a:rPr>
              <a:t>Rom 6:23 </a:t>
            </a:r>
            <a:r>
              <a:rPr lang="en-US" sz="1800" kern="100" dirty="0">
                <a:effectLst/>
                <a:latin typeface="Aptos" panose="020B0004020202020204" pitchFamily="34" charset="0"/>
                <a:ea typeface="Aptos" panose="020B0004020202020204" pitchFamily="34" charset="0"/>
                <a:cs typeface="Aptos" panose="020B0004020202020204" pitchFamily="34" charset="0"/>
              </a:rPr>
              <a:t>“For the wages of sin is death, but the free gift of God is eternal life in Christ Jesus our Lord.” </a:t>
            </a:r>
            <a:r>
              <a:rPr lang="en-US" sz="1000" kern="100" dirty="0">
                <a:solidFill>
                  <a:srgbClr val="00B050"/>
                </a:solidFill>
                <a:effectLst/>
                <a:latin typeface="Aptos" panose="020B0004020202020204" pitchFamily="34" charset="0"/>
                <a:ea typeface="Aptos" panose="020B0004020202020204" pitchFamily="34" charset="0"/>
                <a:cs typeface="Aptos" panose="020B0004020202020204" pitchFamily="34" charset="0"/>
              </a:rPr>
              <a:t>two masters</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sz="1800" b="1" kern="100" dirty="0">
                <a:effectLst/>
                <a:latin typeface="Aptos" panose="020B0004020202020204" pitchFamily="34" charset="0"/>
                <a:ea typeface="Aptos" panose="020B0004020202020204" pitchFamily="34" charset="0"/>
                <a:cs typeface="Aptos" panose="020B0004020202020204" pitchFamily="34" charset="0"/>
              </a:rPr>
              <a:t>Gal 5:17,19-23 “</a:t>
            </a:r>
            <a:r>
              <a:rPr lang="en-US" sz="1800" kern="100" dirty="0">
                <a:effectLst/>
                <a:latin typeface="Aptos" panose="020B0004020202020204" pitchFamily="34" charset="0"/>
                <a:ea typeface="Aptos" panose="020B0004020202020204" pitchFamily="34" charset="0"/>
                <a:cs typeface="Aptos" panose="020B0004020202020204" pitchFamily="34" charset="0"/>
              </a:rPr>
              <a:t>For the flesh sets its desire against the Spirit and the Spirit against the flesh; for these are in opposition to one another, so that you may not do the things that you please.  Now the deeds of the flesh are evident, which are: immorality, strife, sensuality, envying, drunkenness, carousing . . . But the fruit of the Spirit is love, joy, peace, patience, kindness . . .”</a:t>
            </a:r>
          </a:p>
          <a:p>
            <a:pPr marL="0" marR="0" indent="0">
              <a:lnSpc>
                <a:spcPct val="115000"/>
              </a:lnSpc>
              <a:spcBef>
                <a:spcPts val="0"/>
              </a:spcBef>
              <a:spcAft>
                <a:spcPts val="800"/>
              </a:spcAft>
              <a:buNone/>
            </a:pPr>
            <a:r>
              <a:rPr lang="en-US" sz="1000" kern="100" dirty="0">
                <a:solidFill>
                  <a:srgbClr val="00B050"/>
                </a:solidFill>
                <a:latin typeface="Aptos" panose="020B0004020202020204" pitchFamily="34" charset="0"/>
                <a:ea typeface="Aptos" panose="020B0004020202020204" pitchFamily="34" charset="0"/>
                <a:cs typeface="Times New Roman" panose="02020603050405020304" pitchFamily="18" charset="0"/>
              </a:rPr>
              <a:t>Nave saved/self</a:t>
            </a:r>
            <a:endPar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marR="0" indent="0">
              <a:lnSpc>
                <a:spcPct val="115000"/>
              </a:lnSpc>
              <a:spcBef>
                <a:spcPts val="0"/>
              </a:spcBef>
              <a:spcAft>
                <a:spcPts val="800"/>
              </a:spcAft>
              <a:buNone/>
            </a:pPr>
            <a:r>
              <a:rPr lang="en-US" sz="2400" b="1" kern="100" dirty="0">
                <a:effectLst/>
                <a:latin typeface="Tempus Sans ITC" panose="04020404030D07020202" pitchFamily="82" charset="0"/>
                <a:ea typeface="Aptos" panose="020B0004020202020204" pitchFamily="34" charset="0"/>
                <a:cs typeface="Aptos" panose="020B0004020202020204" pitchFamily="34" charset="0"/>
              </a:rPr>
              <a:t>Luke 15:17-19 “</a:t>
            </a:r>
            <a:r>
              <a:rPr lang="en-US" sz="2400" kern="100" dirty="0">
                <a:effectLst/>
                <a:latin typeface="Tempus Sans ITC" panose="04020404030D07020202" pitchFamily="82" charset="0"/>
                <a:ea typeface="Aptos" panose="020B0004020202020204" pitchFamily="34" charset="0"/>
                <a:cs typeface="Aptos" panose="020B0004020202020204" pitchFamily="34" charset="0"/>
              </a:rPr>
              <a:t>But </a:t>
            </a:r>
            <a:r>
              <a:rPr lang="en-US" sz="2400" b="1" kern="100" dirty="0">
                <a:effectLst/>
                <a:latin typeface="Tempus Sans ITC" panose="04020404030D07020202" pitchFamily="82" charset="0"/>
                <a:ea typeface="Aptos" panose="020B0004020202020204" pitchFamily="34" charset="0"/>
                <a:cs typeface="Aptos" panose="020B0004020202020204" pitchFamily="34" charset="0"/>
              </a:rPr>
              <a:t>when he came to his senses</a:t>
            </a:r>
            <a:r>
              <a:rPr lang="en-US" sz="2400" kern="100" dirty="0">
                <a:effectLst/>
                <a:latin typeface="Tempus Sans ITC" panose="04020404030D07020202" pitchFamily="82" charset="0"/>
                <a:ea typeface="Aptos" panose="020B0004020202020204" pitchFamily="34" charset="0"/>
                <a:cs typeface="Aptos" panose="020B0004020202020204" pitchFamily="34" charset="0"/>
              </a:rPr>
              <a:t>, he said, ‘How many of my father’s hired men have more than enough bread, but I am dying here with hunger! I will get up and go to my father, and will say to him, ‘Father, I have sinned against heaven, and in your sight; I am no longer worthy to be called your son; make me as one of your hired men.’”      </a:t>
            </a:r>
            <a:r>
              <a:rPr lang="en-US" sz="1000" kern="100" dirty="0">
                <a:solidFill>
                  <a:srgbClr val="00B050"/>
                </a:solidFill>
                <a:effectLst/>
                <a:latin typeface="Tempus Sans ITC" panose="04020404030D07020202" pitchFamily="82" charset="0"/>
                <a:ea typeface="Aptos" panose="020B0004020202020204" pitchFamily="34" charset="0"/>
                <a:cs typeface="Aptos" panose="020B0004020202020204" pitchFamily="34" charset="0"/>
              </a:rPr>
              <a:t>repentance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Aptos" panose="020B0004020202020204" pitchFamily="34" charset="0"/>
              </a:rPr>
              <a:t>Acts 2:36-38 “</a:t>
            </a:r>
            <a:r>
              <a:rPr lang="en-US" sz="2400" kern="100" dirty="0">
                <a:effectLst/>
                <a:latin typeface="Aptos" panose="020B0004020202020204" pitchFamily="34" charset="0"/>
                <a:ea typeface="Aptos" panose="020B0004020202020204" pitchFamily="34" charset="0"/>
                <a:cs typeface="Aptos" panose="020B0004020202020204" pitchFamily="34" charset="0"/>
              </a:rPr>
              <a:t>Therefore let all the house of Israel know for certain that God has made Him both Lord and Christ – this Jesus whom you crucified. Now when they hear this, they were pierced to the heart, and said, to Peter and the rest of the apostles, ‘Brethren, what shall we do?’ Peter said to them, ‘Repent, and each of you be baptized in the name of Jesus Christ for the forgiveness of your sin; and you will receive the gift of the Holy Spirit.’”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Rom 3:10,23</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“As it is written, </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“There is none righteous, not even one’;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for all have sinned and fall short of the glory of God”.     </a:t>
            </a:r>
          </a:p>
          <a:p>
            <a:pPr marL="0" indent="0">
              <a:lnSpc>
                <a:spcPct val="107000"/>
              </a:lnSpc>
              <a:spcBef>
                <a:spcPts val="0"/>
              </a:spcBef>
              <a:spcAft>
                <a:spcPts val="600"/>
              </a:spcAft>
              <a:buNone/>
            </a:pPr>
            <a:endParaRPr lang="en-US" sz="10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Aptos" panose="020B0004020202020204" pitchFamily="34" charset="0"/>
              </a:rPr>
              <a:t>Isaiah 53:5,6</a:t>
            </a:r>
            <a:r>
              <a:rPr lang="en-US" sz="2400" kern="100" dirty="0">
                <a:effectLst/>
                <a:latin typeface="Aptos" panose="020B0004020202020204" pitchFamily="34" charset="0"/>
                <a:ea typeface="Aptos" panose="020B0004020202020204" pitchFamily="34" charset="0"/>
                <a:cs typeface="Aptos" panose="020B0004020202020204" pitchFamily="34" charset="0"/>
              </a:rPr>
              <a:t> “But He was pierced through for our transgressions, He was crushed for our iniquities . . . All of us like sheep have g</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one astray; we have turned—everyone—to his own way; and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the Lord has laid on him the iniquity of us all.</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10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Peter 2:24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and He Himself bore our sins in His body on the cross, so that we might die to sin and live to righteousness; for by His wounds, you were healed.”</a:t>
            </a:r>
          </a:p>
          <a:p>
            <a:pPr marL="0" indent="0">
              <a:lnSpc>
                <a:spcPct val="107000"/>
              </a:lnSpc>
              <a:spcBef>
                <a:spcPts val="0"/>
              </a:spcBef>
              <a:spcAft>
                <a:spcPts val="600"/>
              </a:spcAft>
              <a:buNone/>
            </a:pPr>
            <a:r>
              <a:rPr lang="en-US" sz="1000" kern="100" dirty="0">
                <a:solidFill>
                  <a:srgbClr val="00B050"/>
                </a:solidFill>
                <a:latin typeface="Aptos" panose="020B0004020202020204" pitchFamily="34" charset="0"/>
                <a:ea typeface="Aptos" panose="020B0004020202020204" pitchFamily="34" charset="0"/>
                <a:cs typeface="Times New Roman" panose="02020603050405020304" pitchFamily="18" charset="0"/>
              </a:rPr>
              <a:t>Own story/sin</a:t>
            </a:r>
            <a:endPar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409</TotalTime>
  <Words>1130</Words>
  <Application>Microsoft Office PowerPoint</Application>
  <PresentationFormat>On-screen Show (4:3)</PresentationFormat>
  <Paragraphs>54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2024-10-16T19:17:00Z</dcterms:modified>
</cp:coreProperties>
</file>