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21" r:id="rId4"/>
    <p:sldId id="320" r:id="rId5"/>
    <p:sldId id="319" r:id="rId6"/>
    <p:sldId id="317" r:id="rId7"/>
    <p:sldId id="316" r:id="rId8"/>
    <p:sldId id="311" r:id="rId9"/>
    <p:sldId id="327" r:id="rId10"/>
    <p:sldId id="326" r:id="rId11"/>
    <p:sldId id="325" r:id="rId12"/>
    <p:sldId id="330" r:id="rId13"/>
    <p:sldId id="329" r:id="rId14"/>
    <p:sldId id="328" r:id="rId15"/>
    <p:sldId id="324" r:id="rId16"/>
    <p:sldId id="331" r:id="rId17"/>
    <p:sldId id="323"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11" d="100"/>
          <a:sy n="111" d="100"/>
        </p:scale>
        <p:origin x="162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767F8645-1131-4B99-A9E6-8E73118B3BB3}"/>
    <pc:docChg chg="custSel addSld delSld modSld">
      <pc:chgData name="James Young" userId="7f8d7c9cdb576883" providerId="LiveId" clId="{767F8645-1131-4B99-A9E6-8E73118B3BB3}" dt="2024-12-04T20:02:18.070" v="222" actId="5793"/>
      <pc:docMkLst>
        <pc:docMk/>
      </pc:docMkLst>
      <pc:sldChg chg="modSp mod">
        <pc:chgData name="James Young" userId="7f8d7c9cdb576883" providerId="LiveId" clId="{767F8645-1131-4B99-A9E6-8E73118B3BB3}" dt="2024-12-04T19:47:58.751" v="8" actId="255"/>
        <pc:sldMkLst>
          <pc:docMk/>
          <pc:sldMk cId="2838560389" sldId="296"/>
        </pc:sldMkLst>
        <pc:spChg chg="mod">
          <ac:chgData name="James Young" userId="7f8d7c9cdb576883" providerId="LiveId" clId="{767F8645-1131-4B99-A9E6-8E73118B3BB3}" dt="2024-12-04T19:47:58.751" v="8" actId="255"/>
          <ac:spMkLst>
            <pc:docMk/>
            <pc:sldMk cId="2838560389" sldId="296"/>
            <ac:spMk id="3" creationId="{708276BC-A706-40B5-B51D-6AA00A059507}"/>
          </ac:spMkLst>
        </pc:spChg>
      </pc:sldChg>
      <pc:sldChg chg="modSp mod">
        <pc:chgData name="James Young" userId="7f8d7c9cdb576883" providerId="LiveId" clId="{767F8645-1131-4B99-A9E6-8E73118B3BB3}" dt="2024-12-04T19:55:28.534" v="184" actId="20577"/>
        <pc:sldMkLst>
          <pc:docMk/>
          <pc:sldMk cId="3390102180" sldId="311"/>
        </pc:sldMkLst>
        <pc:spChg chg="mod">
          <ac:chgData name="James Young" userId="7f8d7c9cdb576883" providerId="LiveId" clId="{767F8645-1131-4B99-A9E6-8E73118B3BB3}" dt="2024-12-04T19:55:28.534" v="184" actId="20577"/>
          <ac:spMkLst>
            <pc:docMk/>
            <pc:sldMk cId="3390102180" sldId="311"/>
            <ac:spMk id="3" creationId="{708276BC-A706-40B5-B51D-6AA00A059507}"/>
          </ac:spMkLst>
        </pc:spChg>
      </pc:sldChg>
      <pc:sldChg chg="del">
        <pc:chgData name="James Young" userId="7f8d7c9cdb576883" providerId="LiveId" clId="{767F8645-1131-4B99-A9E6-8E73118B3BB3}" dt="2024-12-04T19:54:18.262" v="173" actId="2696"/>
        <pc:sldMkLst>
          <pc:docMk/>
          <pc:sldMk cId="2857862921" sldId="315"/>
        </pc:sldMkLst>
      </pc:sldChg>
      <pc:sldChg chg="modSp mod">
        <pc:chgData name="James Young" userId="7f8d7c9cdb576883" providerId="LiveId" clId="{767F8645-1131-4B99-A9E6-8E73118B3BB3}" dt="2024-12-04T19:53:54.313" v="172" actId="207"/>
        <pc:sldMkLst>
          <pc:docMk/>
          <pc:sldMk cId="2438453614" sldId="316"/>
        </pc:sldMkLst>
        <pc:spChg chg="mod">
          <ac:chgData name="James Young" userId="7f8d7c9cdb576883" providerId="LiveId" clId="{767F8645-1131-4B99-A9E6-8E73118B3BB3}" dt="2024-12-04T19:53:54.313" v="172" actId="207"/>
          <ac:spMkLst>
            <pc:docMk/>
            <pc:sldMk cId="2438453614" sldId="316"/>
            <ac:spMk id="3" creationId="{708276BC-A706-40B5-B51D-6AA00A059507}"/>
          </ac:spMkLst>
        </pc:spChg>
      </pc:sldChg>
      <pc:sldChg chg="modSp mod">
        <pc:chgData name="James Young" userId="7f8d7c9cdb576883" providerId="LiveId" clId="{767F8645-1131-4B99-A9E6-8E73118B3BB3}" dt="2024-12-04T19:51:56.389" v="160" actId="5793"/>
        <pc:sldMkLst>
          <pc:docMk/>
          <pc:sldMk cId="2029461572" sldId="317"/>
        </pc:sldMkLst>
        <pc:spChg chg="mod">
          <ac:chgData name="James Young" userId="7f8d7c9cdb576883" providerId="LiveId" clId="{767F8645-1131-4B99-A9E6-8E73118B3BB3}" dt="2024-12-04T19:51:56.389" v="160" actId="5793"/>
          <ac:spMkLst>
            <pc:docMk/>
            <pc:sldMk cId="2029461572" sldId="317"/>
            <ac:spMk id="3" creationId="{708276BC-A706-40B5-B51D-6AA00A059507}"/>
          </ac:spMkLst>
        </pc:spChg>
      </pc:sldChg>
      <pc:sldChg chg="modSp mod">
        <pc:chgData name="James Young" userId="7f8d7c9cdb576883" providerId="LiveId" clId="{767F8645-1131-4B99-A9E6-8E73118B3BB3}" dt="2024-12-04T19:51:10.461" v="153" actId="20577"/>
        <pc:sldMkLst>
          <pc:docMk/>
          <pc:sldMk cId="2681046262" sldId="319"/>
        </pc:sldMkLst>
        <pc:spChg chg="mod">
          <ac:chgData name="James Young" userId="7f8d7c9cdb576883" providerId="LiveId" clId="{767F8645-1131-4B99-A9E6-8E73118B3BB3}" dt="2024-12-04T19:51:10.461" v="153" actId="20577"/>
          <ac:spMkLst>
            <pc:docMk/>
            <pc:sldMk cId="2681046262" sldId="319"/>
            <ac:spMk id="3" creationId="{708276BC-A706-40B5-B51D-6AA00A059507}"/>
          </ac:spMkLst>
        </pc:spChg>
      </pc:sldChg>
      <pc:sldChg chg="modSp mod">
        <pc:chgData name="James Young" userId="7f8d7c9cdb576883" providerId="LiveId" clId="{767F8645-1131-4B99-A9E6-8E73118B3BB3}" dt="2024-12-04T19:50:27.802" v="148" actId="255"/>
        <pc:sldMkLst>
          <pc:docMk/>
          <pc:sldMk cId="912707575" sldId="320"/>
        </pc:sldMkLst>
        <pc:spChg chg="mod">
          <ac:chgData name="James Young" userId="7f8d7c9cdb576883" providerId="LiveId" clId="{767F8645-1131-4B99-A9E6-8E73118B3BB3}" dt="2024-12-04T19:50:27.802" v="148" actId="255"/>
          <ac:spMkLst>
            <pc:docMk/>
            <pc:sldMk cId="912707575" sldId="320"/>
            <ac:spMk id="3" creationId="{708276BC-A706-40B5-B51D-6AA00A059507}"/>
          </ac:spMkLst>
        </pc:spChg>
      </pc:sldChg>
      <pc:sldChg chg="modSp mod">
        <pc:chgData name="James Young" userId="7f8d7c9cdb576883" providerId="LiveId" clId="{767F8645-1131-4B99-A9E6-8E73118B3BB3}" dt="2024-12-04T19:49:32.283" v="142" actId="255"/>
        <pc:sldMkLst>
          <pc:docMk/>
          <pc:sldMk cId="3552266159" sldId="321"/>
        </pc:sldMkLst>
        <pc:spChg chg="mod">
          <ac:chgData name="James Young" userId="7f8d7c9cdb576883" providerId="LiveId" clId="{767F8645-1131-4B99-A9E6-8E73118B3BB3}" dt="2024-12-04T19:49:32.283" v="142" actId="255"/>
          <ac:spMkLst>
            <pc:docMk/>
            <pc:sldMk cId="3552266159" sldId="321"/>
            <ac:spMk id="3" creationId="{0D226855-EFA6-1799-FCC8-21C4783DD4AF}"/>
          </ac:spMkLst>
        </pc:spChg>
      </pc:sldChg>
      <pc:sldChg chg="modSp mod">
        <pc:chgData name="James Young" userId="7f8d7c9cdb576883" providerId="LiveId" clId="{767F8645-1131-4B99-A9E6-8E73118B3BB3}" dt="2024-12-04T20:01:48.177" v="218" actId="255"/>
        <pc:sldMkLst>
          <pc:docMk/>
          <pc:sldMk cId="4031329310" sldId="324"/>
        </pc:sldMkLst>
        <pc:spChg chg="mod">
          <ac:chgData name="James Young" userId="7f8d7c9cdb576883" providerId="LiveId" clId="{767F8645-1131-4B99-A9E6-8E73118B3BB3}" dt="2024-12-04T20:01:48.177" v="218" actId="255"/>
          <ac:spMkLst>
            <pc:docMk/>
            <pc:sldMk cId="4031329310" sldId="324"/>
            <ac:spMk id="3" creationId="{708276BC-A706-40B5-B51D-6AA00A059507}"/>
          </ac:spMkLst>
        </pc:spChg>
      </pc:sldChg>
      <pc:sldChg chg="modSp mod">
        <pc:chgData name="James Young" userId="7f8d7c9cdb576883" providerId="LiveId" clId="{767F8645-1131-4B99-A9E6-8E73118B3BB3}" dt="2024-12-04T19:58:30.236" v="200" actId="20577"/>
        <pc:sldMkLst>
          <pc:docMk/>
          <pc:sldMk cId="2535498520" sldId="325"/>
        </pc:sldMkLst>
        <pc:spChg chg="mod">
          <ac:chgData name="James Young" userId="7f8d7c9cdb576883" providerId="LiveId" clId="{767F8645-1131-4B99-A9E6-8E73118B3BB3}" dt="2024-12-04T19:58:30.236" v="200" actId="20577"/>
          <ac:spMkLst>
            <pc:docMk/>
            <pc:sldMk cId="2535498520" sldId="325"/>
            <ac:spMk id="3" creationId="{708276BC-A706-40B5-B51D-6AA00A059507}"/>
          </ac:spMkLst>
        </pc:spChg>
      </pc:sldChg>
      <pc:sldChg chg="modSp mod">
        <pc:chgData name="James Young" userId="7f8d7c9cdb576883" providerId="LiveId" clId="{767F8645-1131-4B99-A9E6-8E73118B3BB3}" dt="2024-12-04T19:57:05.848" v="192" actId="255"/>
        <pc:sldMkLst>
          <pc:docMk/>
          <pc:sldMk cId="3328950240" sldId="326"/>
        </pc:sldMkLst>
        <pc:spChg chg="mod">
          <ac:chgData name="James Young" userId="7f8d7c9cdb576883" providerId="LiveId" clId="{767F8645-1131-4B99-A9E6-8E73118B3BB3}" dt="2024-12-04T19:57:05.848" v="192" actId="255"/>
          <ac:spMkLst>
            <pc:docMk/>
            <pc:sldMk cId="3328950240" sldId="326"/>
            <ac:spMk id="3" creationId="{708276BC-A706-40B5-B51D-6AA00A059507}"/>
          </ac:spMkLst>
        </pc:spChg>
      </pc:sldChg>
      <pc:sldChg chg="modSp mod">
        <pc:chgData name="James Young" userId="7f8d7c9cdb576883" providerId="LiveId" clId="{767F8645-1131-4B99-A9E6-8E73118B3BB3}" dt="2024-12-04T19:56:08.610" v="187" actId="20577"/>
        <pc:sldMkLst>
          <pc:docMk/>
          <pc:sldMk cId="1318643211" sldId="327"/>
        </pc:sldMkLst>
        <pc:spChg chg="mod">
          <ac:chgData name="James Young" userId="7f8d7c9cdb576883" providerId="LiveId" clId="{767F8645-1131-4B99-A9E6-8E73118B3BB3}" dt="2024-12-04T19:56:08.610" v="187" actId="20577"/>
          <ac:spMkLst>
            <pc:docMk/>
            <pc:sldMk cId="1318643211" sldId="327"/>
            <ac:spMk id="3" creationId="{708276BC-A706-40B5-B51D-6AA00A059507}"/>
          </ac:spMkLst>
        </pc:spChg>
      </pc:sldChg>
      <pc:sldChg chg="modSp add mod">
        <pc:chgData name="James Young" userId="7f8d7c9cdb576883" providerId="LiveId" clId="{767F8645-1131-4B99-A9E6-8E73118B3BB3}" dt="2024-12-04T20:01:03.049" v="215" actId="255"/>
        <pc:sldMkLst>
          <pc:docMk/>
          <pc:sldMk cId="260026269" sldId="328"/>
        </pc:sldMkLst>
        <pc:spChg chg="mod">
          <ac:chgData name="James Young" userId="7f8d7c9cdb576883" providerId="LiveId" clId="{767F8645-1131-4B99-A9E6-8E73118B3BB3}" dt="2024-12-04T20:01:03.049" v="215" actId="255"/>
          <ac:spMkLst>
            <pc:docMk/>
            <pc:sldMk cId="260026269" sldId="328"/>
            <ac:spMk id="3" creationId="{FC33356E-845F-F094-D139-93E3DFF52DA8}"/>
          </ac:spMkLst>
        </pc:spChg>
      </pc:sldChg>
      <pc:sldChg chg="modSp add mod">
        <pc:chgData name="James Young" userId="7f8d7c9cdb576883" providerId="LiveId" clId="{767F8645-1131-4B99-A9E6-8E73118B3BB3}" dt="2024-12-04T20:00:28.055" v="212" actId="27636"/>
        <pc:sldMkLst>
          <pc:docMk/>
          <pc:sldMk cId="3968222192" sldId="329"/>
        </pc:sldMkLst>
        <pc:spChg chg="mod">
          <ac:chgData name="James Young" userId="7f8d7c9cdb576883" providerId="LiveId" clId="{767F8645-1131-4B99-A9E6-8E73118B3BB3}" dt="2024-12-04T20:00:28.055" v="212" actId="27636"/>
          <ac:spMkLst>
            <pc:docMk/>
            <pc:sldMk cId="3968222192" sldId="329"/>
            <ac:spMk id="3" creationId="{CB939EC8-9536-22AD-1D80-55958FC9CC21}"/>
          </ac:spMkLst>
        </pc:spChg>
      </pc:sldChg>
      <pc:sldChg chg="modSp add mod">
        <pc:chgData name="James Young" userId="7f8d7c9cdb576883" providerId="LiveId" clId="{767F8645-1131-4B99-A9E6-8E73118B3BB3}" dt="2024-12-04T19:59:10.093" v="205" actId="20577"/>
        <pc:sldMkLst>
          <pc:docMk/>
          <pc:sldMk cId="2081644083" sldId="330"/>
        </pc:sldMkLst>
        <pc:spChg chg="mod">
          <ac:chgData name="James Young" userId="7f8d7c9cdb576883" providerId="LiveId" clId="{767F8645-1131-4B99-A9E6-8E73118B3BB3}" dt="2024-12-04T19:59:10.093" v="205" actId="20577"/>
          <ac:spMkLst>
            <pc:docMk/>
            <pc:sldMk cId="2081644083" sldId="330"/>
            <ac:spMk id="3" creationId="{8F77939E-89A7-2524-0604-B87CD95AFDBA}"/>
          </ac:spMkLst>
        </pc:spChg>
      </pc:sldChg>
      <pc:sldChg chg="modSp add mod">
        <pc:chgData name="James Young" userId="7f8d7c9cdb576883" providerId="LiveId" clId="{767F8645-1131-4B99-A9E6-8E73118B3BB3}" dt="2024-12-04T20:02:18.070" v="222" actId="5793"/>
        <pc:sldMkLst>
          <pc:docMk/>
          <pc:sldMk cId="541301374" sldId="331"/>
        </pc:sldMkLst>
        <pc:spChg chg="mod">
          <ac:chgData name="James Young" userId="7f8d7c9cdb576883" providerId="LiveId" clId="{767F8645-1131-4B99-A9E6-8E73118B3BB3}" dt="2024-12-04T20:02:18.070" v="222" actId="5793"/>
          <ac:spMkLst>
            <pc:docMk/>
            <pc:sldMk cId="541301374" sldId="331"/>
            <ac:spMk id="3" creationId="{8ECAD32B-77E1-1C9C-5F6A-BB81BCC739A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12/4/2024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12/4/2024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12/4/2024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12/4/2024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12/4/2024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12/4/2024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lnSpc>
                <a:spcPct val="115000"/>
              </a:lnSpc>
              <a:spcAft>
                <a:spcPts val="8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Lord’s Supper: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bread, wine, during a meal, during Passover meal, large upper room, Jesus washed His disciples’ feet. </a:t>
            </a:r>
          </a:p>
          <a:p>
            <a:pPr marL="0" marR="0" indent="0">
              <a:lnSpc>
                <a:spcPct val="115000"/>
              </a:lnSpc>
              <a:spcAft>
                <a:spcPts val="8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Which example is a “must” for us to follow? Why not any of the other factors????   On the evening which the Lord instituted the “Lord’s Supper” – which factors is relevant and which ones can we ignore – and according to who?   When we consider New Testament examples, who gets to decide which examples to follow and which examples to ignore? Who decides which examples are cultural and which examples are spiritual?</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289502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4</a:t>
            </a: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 Necessary Inference: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Lord’s Supper – we infer that we should use the same items the Lord used to celebrate/remember this event, but we infer that the time and event it was a part of (</a:t>
            </a:r>
            <a:r>
              <a:rPr lang="en-US" sz="2400" kern="0" dirty="0">
                <a:effectLst/>
                <a:latin typeface="Tempus Sans ITC" panose="04020404030D07020202" pitchFamily="82" charset="0"/>
                <a:ea typeface="Times New Roman" panose="02020603050405020304" pitchFamily="18" charset="0"/>
                <a:cs typeface="Times New Roman" panose="02020603050405020304" pitchFamily="18" charset="0"/>
              </a:rPr>
              <a:t>Passover</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is not important. We read that we are to sing God’s praises - we infer that we cannot use instruments at the same time. We know God’s requirements of tithing in the Old Testament and infer that when we give – we should give a tenth also. Timothy is told that women are not to have authority over men and keep silent in the assembly, but we infer that singing is ok.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0B56D3-2B1D-B966-0BC9-CBAF21BFD8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122DE8-93A2-D5A0-BE38-DA0769DE2235}"/>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8F77939E-89A7-2524-0604-B87CD95AFDBA}"/>
              </a:ext>
            </a:extLst>
          </p:cNvPr>
          <p:cNvSpPr>
            <a:spLocks noGrp="1"/>
          </p:cNvSpPr>
          <p:nvPr>
            <p:ph idx="1"/>
          </p:nvPr>
        </p:nvSpPr>
        <p:spPr>
          <a:xfrm>
            <a:off x="628650" y="379562"/>
            <a:ext cx="7886700" cy="5891842"/>
          </a:xfrm>
        </p:spPr>
        <p:txBody>
          <a:bodyPr>
            <a:normAutofit/>
          </a:bodyPr>
          <a:lstStyle/>
          <a:p>
            <a:pPr marL="0" marR="0" indent="0">
              <a:lnSpc>
                <a:spcPct val="115000"/>
              </a:lnSpc>
              <a:spcAft>
                <a:spcPts val="800"/>
              </a:spcAft>
              <a:buNone/>
            </a:pP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Lev 10:1,2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Aaron’s sons Nadab and Abihu took their censors, put fire in them and added incense; and they offered unauthorized fire before the Lord, contrary to His command. So fire came out from the presence of the Lord and consumed them, and they died before the Lord.”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US" sz="2400" kern="0" dirty="0">
              <a:effectLst/>
              <a:latin typeface="Aptos" panose="020B0004020202020204" pitchFamily="34" charset="0"/>
              <a:ea typeface="Times New Roman" panose="02020603050405020304" pitchFamily="18" charset="0"/>
              <a:cs typeface="Times New Roman" panose="02020603050405020304" pitchFamily="18" charset="0"/>
            </a:endParaRPr>
          </a:p>
          <a:p>
            <a:pPr marL="0" indent="0">
              <a:buNone/>
            </a:pP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Notice they made two mistakes: they did not offer the fire God had told them to make and they offered their own fire instead. This was not an example of adding to what God had told them but was a “</a:t>
            </a: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substitution</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for what God had commanded.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816440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3C84BD-A916-E8A2-CF41-68FB24F8DA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1A7A70-CB48-31B2-4E3C-1C4855A939C4}"/>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B939EC8-9536-22AD-1D80-55958FC9CC21}"/>
              </a:ext>
            </a:extLst>
          </p:cNvPr>
          <p:cNvSpPr>
            <a:spLocks noGrp="1"/>
          </p:cNvSpPr>
          <p:nvPr>
            <p:ph idx="1"/>
          </p:nvPr>
        </p:nvSpPr>
        <p:spPr>
          <a:xfrm>
            <a:off x="628650" y="379562"/>
            <a:ext cx="7886700" cy="5891842"/>
          </a:xfrm>
        </p:spPr>
        <p:txBody>
          <a:bodyPr>
            <a:normAutofit/>
          </a:bodyPr>
          <a:lstStyle/>
          <a:p>
            <a:pPr marL="0" marR="0" indent="0">
              <a:lnSpc>
                <a:spcPct val="115000"/>
              </a:lnSpc>
              <a:spcAft>
                <a:spcPts val="800"/>
              </a:spcAft>
              <a:buNone/>
            </a:pPr>
            <a:r>
              <a:rPr lang="en-US" sz="2300" b="1" kern="100" dirty="0">
                <a:effectLst/>
                <a:latin typeface="Aptos" panose="020B0004020202020204" pitchFamily="34" charset="0"/>
                <a:ea typeface="Aptos" panose="020B0004020202020204" pitchFamily="34" charset="0"/>
                <a:cs typeface="Times New Roman" panose="02020603050405020304" pitchFamily="18" charset="0"/>
              </a:rPr>
              <a:t>Eph 5:15, 18,19</a:t>
            </a:r>
            <a:r>
              <a:rPr lang="en-US" sz="2300" kern="100" dirty="0">
                <a:effectLst/>
                <a:latin typeface="Aptos" panose="020B0004020202020204" pitchFamily="34" charset="0"/>
                <a:ea typeface="Aptos" panose="020B0004020202020204" pitchFamily="34" charset="0"/>
                <a:cs typeface="Times New Roman" panose="02020603050405020304" pitchFamily="18" charset="0"/>
              </a:rPr>
              <a:t>  “</a:t>
            </a:r>
            <a:r>
              <a:rPr lang="en-US" sz="2300" b="1" kern="100" dirty="0">
                <a:solidFill>
                  <a:srgbClr val="C00000"/>
                </a:solidFill>
                <a:effectLst/>
                <a:latin typeface="Tempus Sans ITC" panose="04020404030D07020202" pitchFamily="82" charset="0"/>
                <a:ea typeface="Aptos" panose="020B0004020202020204" pitchFamily="34" charset="0"/>
                <a:cs typeface="Times New Roman" panose="02020603050405020304" pitchFamily="18" charset="0"/>
              </a:rPr>
              <a:t>Therefore be careful how you walk, not a unwise men but as wise</a:t>
            </a:r>
            <a:r>
              <a:rPr lang="en-US" sz="2300" b="1" kern="100" dirty="0">
                <a:effectLst/>
                <a:latin typeface="Tempus Sans ITC" panose="04020404030D07020202" pitchFamily="82" charset="0"/>
                <a:ea typeface="Aptos" panose="020B0004020202020204" pitchFamily="34" charset="0"/>
                <a:cs typeface="Times New Roman" panose="02020603050405020304" pitchFamily="18" charset="0"/>
              </a:rPr>
              <a:t>.</a:t>
            </a:r>
            <a:r>
              <a:rPr lang="en-US" sz="2300" kern="100" dirty="0">
                <a:effectLst/>
                <a:latin typeface="Aptos" panose="020B0004020202020204" pitchFamily="34" charset="0"/>
                <a:ea typeface="Aptos" panose="020B0004020202020204" pitchFamily="34" charset="0"/>
                <a:cs typeface="Times New Roman" panose="02020603050405020304" pitchFamily="18" charset="0"/>
              </a:rPr>
              <a:t>  . . . . but be filled with the Spirit, speaking to one another in psalms and hymns and spiritual songs, singing and making melody in your heart </a:t>
            </a:r>
            <a:r>
              <a:rPr lang="en-US" sz="23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to the Lord</a:t>
            </a:r>
            <a:r>
              <a:rPr lang="en-US" sz="2300"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indent="0">
              <a:lnSpc>
                <a:spcPct val="115000"/>
              </a:lnSpc>
              <a:spcAft>
                <a:spcPts val="800"/>
              </a:spcAft>
              <a:buNone/>
            </a:pPr>
            <a:r>
              <a:rPr lang="en-US" sz="2300" b="1" kern="100" dirty="0">
                <a:effectLst/>
                <a:latin typeface="Aptos" panose="020B0004020202020204" pitchFamily="34" charset="0"/>
                <a:ea typeface="Aptos" panose="020B0004020202020204" pitchFamily="34" charset="0"/>
                <a:cs typeface="Times New Roman" panose="02020603050405020304" pitchFamily="18" charset="0"/>
              </a:rPr>
              <a:t>Col 3:15,16</a:t>
            </a:r>
            <a:r>
              <a:rPr lang="en-US" sz="2300" kern="100" dirty="0">
                <a:effectLst/>
                <a:latin typeface="Aptos" panose="020B0004020202020204" pitchFamily="34" charset="0"/>
                <a:ea typeface="Aptos" panose="020B0004020202020204" pitchFamily="34" charset="0"/>
                <a:cs typeface="Times New Roman" panose="02020603050405020304" pitchFamily="18" charset="0"/>
              </a:rPr>
              <a:t>, “</a:t>
            </a:r>
            <a:r>
              <a:rPr lang="en-US" sz="2300" b="1" kern="100" dirty="0">
                <a:solidFill>
                  <a:srgbClr val="C00000"/>
                </a:solidFill>
                <a:effectLst/>
                <a:latin typeface="Tempus Sans ITC" panose="04020404030D07020202" pitchFamily="82" charset="0"/>
                <a:ea typeface="Aptos" panose="020B0004020202020204" pitchFamily="34" charset="0"/>
                <a:cs typeface="Times New Roman" panose="02020603050405020304" pitchFamily="18" charset="0"/>
              </a:rPr>
              <a:t>Let the peace of Christ rule in your hearts</a:t>
            </a:r>
            <a:r>
              <a:rPr lang="en-US" sz="2300" kern="100" dirty="0">
                <a:effectLst/>
                <a:latin typeface="Aptos" panose="020B0004020202020204" pitchFamily="34" charset="0"/>
                <a:ea typeface="Aptos" panose="020B0004020202020204" pitchFamily="34" charset="0"/>
                <a:cs typeface="Times New Roman" panose="02020603050405020304" pitchFamily="18" charset="0"/>
              </a:rPr>
              <a:t>, to which indeed you were called in one body; and be thankful. Let the word of Christ richly dwell within you, with all wisdom teaching and admonishing one another in psalms and hymns and spiritual songs, singing with grace in your hearts </a:t>
            </a:r>
            <a:r>
              <a:rPr lang="en-US" sz="23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to the Lord</a:t>
            </a:r>
            <a:r>
              <a:rPr lang="en-US" sz="2300"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a:lnSpc>
                <a:spcPct val="115000"/>
              </a:lnSpc>
              <a:spcAft>
                <a:spcPts val="800"/>
              </a:spcAft>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Our singing has a two-fold purpose:  </a:t>
            </a:r>
          </a:p>
          <a:p>
            <a:pPr marL="0" marR="0">
              <a:lnSpc>
                <a:spcPct val="115000"/>
              </a:lnSpc>
              <a:spcAft>
                <a:spcPts val="800"/>
              </a:spcAft>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We are singing to/for each other    AND     to the Lord!</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682221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697B35-56F0-6C89-7EBA-833C484E53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F5816B-6DBF-B03E-95BE-E9846667A442}"/>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FC33356E-845F-F094-D139-93E3DFF52DA8}"/>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1800" b="1"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r>
              <a:rPr lang="en-US" b="1" dirty="0">
                <a:effectLst/>
                <a:latin typeface="Aptos" panose="020B0004020202020204" pitchFamily="34" charset="0"/>
                <a:ea typeface="Aptos" panose="020B0004020202020204" pitchFamily="34" charset="0"/>
                <a:cs typeface="Times New Roman" panose="02020603050405020304" pitchFamily="18" charset="0"/>
              </a:rPr>
              <a:t>Heb 10:23-25 “</a:t>
            </a:r>
            <a:r>
              <a:rPr lang="en-US" b="1" dirty="0">
                <a:solidFill>
                  <a:srgbClr val="C00000"/>
                </a:solidFill>
                <a:effectLst/>
                <a:latin typeface="Tempus Sans ITC" panose="04020404030D07020202" pitchFamily="82" charset="0"/>
                <a:ea typeface="Aptos" panose="020B0004020202020204" pitchFamily="34" charset="0"/>
                <a:cs typeface="Times New Roman" panose="02020603050405020304" pitchFamily="18" charset="0"/>
              </a:rPr>
              <a:t>Let us hold fast the confession of our hope without wavering, for He who promised is faithful;</a:t>
            </a:r>
            <a:r>
              <a:rPr lang="en-US" dirty="0">
                <a:effectLst/>
                <a:latin typeface="Aptos" panose="020B0004020202020204" pitchFamily="34" charset="0"/>
                <a:ea typeface="Aptos" panose="020B0004020202020204" pitchFamily="34" charset="0"/>
                <a:cs typeface="Times New Roman" panose="02020603050405020304" pitchFamily="18" charset="0"/>
              </a:rPr>
              <a:t> and let us consider how to stimulate one another to love and good deeds, not forsaking our own assembling as is the habit of some . . . .”</a:t>
            </a:r>
            <a:endParaRPr lang="en-US"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00262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a:lnSpc>
                <a:spcPct val="115000"/>
              </a:lnSpc>
              <a:spcAft>
                <a:spcPts val="800"/>
              </a:spcAft>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1) In the Old Testament and in heaven the use of instruments as we worship the Lord God is ok/approved. We arrive at this conclusion because its mention does not come with any condemnation or verdict that it is wrong. </a:t>
            </a:r>
          </a:p>
          <a:p>
            <a:pPr marL="0" marR="0">
              <a:lnSpc>
                <a:spcPct val="115000"/>
              </a:lnSpc>
              <a:spcAft>
                <a:spcPts val="800"/>
              </a:spcAft>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2) We are told in Scripture not to remove any of God’s commands and not to add any commands. There are no commands in Scripture which prohibit using instruments to praise the Lord. We would be wrong to make such a command ourselves.    If you read Jesus’ words and attitude in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Matthew 15:1-9 &amp; 23:13-31</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Jesus is strongly against many of the Jew’s man-made traditions. We need to avoid making any tradition appear to be God-directed.</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313293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94CCAE-214D-24A3-C4F6-0739AB797B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05AC95-BCFA-7D9E-6B67-96EED7DCFBD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8ECAD32B-77E1-1C9C-5F6A-BB81BCC739A0}"/>
              </a:ext>
            </a:extLst>
          </p:cNvPr>
          <p:cNvSpPr>
            <a:spLocks noGrp="1"/>
          </p:cNvSpPr>
          <p:nvPr>
            <p:ph idx="1"/>
          </p:nvPr>
        </p:nvSpPr>
        <p:spPr>
          <a:xfrm>
            <a:off x="628650" y="379562"/>
            <a:ext cx="7886700" cy="5891842"/>
          </a:xfrm>
        </p:spPr>
        <p:txBody>
          <a:bodyPr>
            <a:normAutofit/>
          </a:bodyPr>
          <a:lstStyle/>
          <a:p>
            <a:pPr marL="0" marR="0">
              <a:lnSpc>
                <a:spcPct val="115000"/>
              </a:lnSpc>
              <a:spcAft>
                <a:spcPts val="800"/>
              </a:spcAft>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3) We need to be careful trying to make first century examples as being God’s desire for us. We pick and choose many items as being important but disregard others at will. Our lifestyles and choices must support and lead to two things:        a life which is lived out of love for God     AND      a life which shows a love for our neighbor &amp; Christian brother/sister</a:t>
            </a:r>
            <a:r>
              <a:rPr lang="en-US" sz="2400" kern="100">
                <a:effectLst/>
                <a:latin typeface="Aptos" panose="020B0004020202020204" pitchFamily="34" charset="0"/>
                <a:ea typeface="Aptos" panose="020B0004020202020204" pitchFamily="34" charset="0"/>
                <a:cs typeface="Times New Roman" panose="02020603050405020304" pitchFamily="18" charset="0"/>
              </a:rPr>
              <a:t>. </a:t>
            </a:r>
          </a:p>
          <a:p>
            <a:pPr marL="0" marR="0" indent="0">
              <a:lnSpc>
                <a:spcPct val="115000"/>
              </a:lnSpc>
              <a:spcAft>
                <a:spcPts val="800"/>
              </a:spcAft>
              <a:buNone/>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CONCLUSION: the use of instruments in worshipping God is not commanded nor is it condemned. It would appear that if our instruments are used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in support</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of praising God then it would appear to be ok. </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413013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James 5:16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“Therefore, confess your sins to one another, and pray for one another so that you may be healed. </a:t>
            </a:r>
            <a:r>
              <a:rPr lang="en-US" sz="2400" kern="100">
                <a:effectLst/>
                <a:latin typeface="Calibri" panose="020F0502020204030204" pitchFamily="34" charset="0"/>
                <a:ea typeface="Calibri" panose="020F0502020204030204" pitchFamily="34" charset="0"/>
                <a:cs typeface="Times New Roman" panose="02020603050405020304" pitchFamily="18" charset="0"/>
              </a:rPr>
              <a:t>The effective prayer of a righteous man can accomplish much.”</a:t>
            </a:r>
          </a:p>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45947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nSpc>
                <a:spcPct val="106000"/>
              </a:lnSpc>
              <a:spcBef>
                <a:spcPts val="0"/>
              </a:spcBef>
              <a:spcAft>
                <a:spcPts val="563"/>
              </a:spcAft>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endParaRPr lang="en-US" sz="54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b="1" kern="100" dirty="0">
                <a:effectLst/>
                <a:latin typeface="Aptos" panose="020B0004020202020204" pitchFamily="34" charset="0"/>
                <a:ea typeface="Aptos" panose="020B0004020202020204" pitchFamily="34" charset="0"/>
                <a:cs typeface="Times New Roman" panose="02020603050405020304" pitchFamily="18" charset="0"/>
              </a:rPr>
              <a:t>Instrumental Music in Worship</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gn="ctr">
              <a:lnSpc>
                <a:spcPct val="106000"/>
              </a:lnSpc>
              <a:spcBef>
                <a:spcPts val="0"/>
              </a:spcBef>
              <a:spcAft>
                <a:spcPts val="563"/>
              </a:spcAft>
              <a:buNone/>
            </a:pPr>
            <a:r>
              <a:rPr lang="en-US" sz="5400" dirty="0">
                <a:latin typeface="Calibri" panose="020F0502020204030204" pitchFamily="34" charset="0"/>
                <a:ea typeface="Calibri" panose="020F0502020204030204" pitchFamily="34" charset="0"/>
                <a:cs typeface="Times New Roman" panose="02020603050405020304" pitchFamily="18" charset="0"/>
              </a:rPr>
              <a:t> </a:t>
            </a:r>
          </a:p>
          <a:p>
            <a:pPr marL="0" indent="0">
              <a:lnSpc>
                <a:spcPct val="106000"/>
              </a:lnSpc>
              <a:spcBef>
                <a:spcPts val="0"/>
              </a:spcBef>
              <a:spcAft>
                <a:spcPts val="563"/>
              </a:spcAft>
              <a:buNone/>
            </a:pPr>
            <a:endParaRPr lang="en-US" sz="5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A36A70-231C-510F-06F4-9F890B2A99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D8AE59-59DB-B574-59D0-63588A86D81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D226855-EFA6-1799-FCC8-21C4783DD4AF}"/>
              </a:ext>
            </a:extLst>
          </p:cNvPr>
          <p:cNvSpPr>
            <a:spLocks noGrp="1"/>
          </p:cNvSpPr>
          <p:nvPr>
            <p:ph idx="1"/>
          </p:nvPr>
        </p:nvSpPr>
        <p:spPr>
          <a:xfrm>
            <a:off x="628650" y="379562"/>
            <a:ext cx="7886700" cy="5891842"/>
          </a:xfrm>
        </p:spPr>
        <p:txBody>
          <a:bodyPr>
            <a:normAutofit/>
          </a:bodyPr>
          <a:lstStyle/>
          <a:p>
            <a:pPr marL="0" marR="0" indent="0" algn="ctr">
              <a:lnSpc>
                <a:spcPct val="115000"/>
              </a:lnSpc>
              <a:spcAft>
                <a:spcPts val="800"/>
              </a:spcAft>
              <a:buNone/>
            </a:pPr>
            <a:r>
              <a:rPr lang="en-US" sz="2200" b="1" kern="100" dirty="0">
                <a:effectLst/>
                <a:latin typeface="Aptos" panose="020B0004020202020204" pitchFamily="34" charset="0"/>
                <a:ea typeface="Aptos" panose="020B0004020202020204" pitchFamily="34" charset="0"/>
                <a:cs typeface="Times New Roman" panose="02020603050405020304" pitchFamily="18" charset="0"/>
              </a:rPr>
              <a:t>Scriptural Use of Instruments in Worship:</a:t>
            </a:r>
          </a:p>
          <a:p>
            <a:pPr marL="0" marR="0" indent="0">
              <a:lnSpc>
                <a:spcPct val="115000"/>
              </a:lnSpc>
              <a:spcAft>
                <a:spcPts val="800"/>
              </a:spcAft>
              <a:buNone/>
            </a:pPr>
            <a:r>
              <a:rPr lang="en-US" sz="2200" kern="100" dirty="0">
                <a:effectLst/>
                <a:latin typeface="Aptos" panose="020B0004020202020204" pitchFamily="34" charset="0"/>
                <a:ea typeface="Aptos" panose="020B0004020202020204" pitchFamily="34" charset="0"/>
                <a:cs typeface="Times New Roman" panose="02020603050405020304" pitchFamily="18" charset="0"/>
              </a:rPr>
              <a:t>1) </a:t>
            </a:r>
            <a:r>
              <a:rPr lang="en-US" sz="2200" b="1" kern="100" dirty="0">
                <a:effectLst/>
                <a:latin typeface="Aptos" panose="020B0004020202020204" pitchFamily="34" charset="0"/>
                <a:ea typeface="Aptos" panose="020B0004020202020204" pitchFamily="34" charset="0"/>
                <a:cs typeface="Times New Roman" panose="02020603050405020304" pitchFamily="18" charset="0"/>
              </a:rPr>
              <a:t>Amos 6: </a:t>
            </a:r>
            <a:r>
              <a:rPr lang="en-US" sz="2200" kern="100" dirty="0">
                <a:effectLst/>
                <a:latin typeface="Aptos" panose="020B0004020202020204" pitchFamily="34" charset="0"/>
                <a:ea typeface="Aptos" panose="020B0004020202020204" pitchFamily="34" charset="0"/>
                <a:cs typeface="Times New Roman" panose="02020603050405020304" pitchFamily="18" charset="0"/>
              </a:rPr>
              <a:t>in this chapter Amos mentions the use of harps and other behaviors which Israel is engaged that are the result of having unfaithful hearts to the Lord. It is not the “</a:t>
            </a:r>
            <a:r>
              <a:rPr lang="en-US" sz="2200" b="1" kern="100" dirty="0">
                <a:effectLst/>
                <a:latin typeface="Aptos" panose="020B0004020202020204" pitchFamily="34" charset="0"/>
                <a:ea typeface="Aptos" panose="020B0004020202020204" pitchFamily="34" charset="0"/>
                <a:cs typeface="Times New Roman" panose="02020603050405020304" pitchFamily="18" charset="0"/>
              </a:rPr>
              <a:t>use</a:t>
            </a:r>
            <a:r>
              <a:rPr lang="en-US" sz="2200" kern="100" dirty="0">
                <a:effectLst/>
                <a:latin typeface="Aptos" panose="020B0004020202020204" pitchFamily="34" charset="0"/>
                <a:ea typeface="Aptos" panose="020B0004020202020204" pitchFamily="34" charset="0"/>
                <a:cs typeface="Times New Roman" panose="02020603050405020304" pitchFamily="18" charset="0"/>
              </a:rPr>
              <a:t>” of harps but the condition of their hearts that is being condemned.</a:t>
            </a:r>
          </a:p>
          <a:p>
            <a:pPr marL="0" marR="0" indent="0">
              <a:lnSpc>
                <a:spcPct val="115000"/>
              </a:lnSpc>
              <a:spcAft>
                <a:spcPts val="800"/>
              </a:spcAft>
              <a:buNone/>
            </a:pPr>
            <a:r>
              <a:rPr lang="en-US" sz="2200" kern="100" dirty="0">
                <a:effectLst/>
                <a:latin typeface="Aptos" panose="020B0004020202020204" pitchFamily="34" charset="0"/>
                <a:ea typeface="Aptos" panose="020B0004020202020204" pitchFamily="34" charset="0"/>
                <a:cs typeface="Times New Roman" panose="02020603050405020304" pitchFamily="18" charset="0"/>
              </a:rPr>
              <a:t>2) </a:t>
            </a:r>
            <a:r>
              <a:rPr lang="en-US" sz="2200" b="1" kern="100" dirty="0">
                <a:effectLst/>
                <a:latin typeface="Aptos" panose="020B0004020202020204" pitchFamily="34" charset="0"/>
                <a:ea typeface="Aptos" panose="020B0004020202020204" pitchFamily="34" charset="0"/>
                <a:cs typeface="Times New Roman" panose="02020603050405020304" pitchFamily="18" charset="0"/>
              </a:rPr>
              <a:t>2 Chron 5 11-14;  7:6   29: 24-28</a:t>
            </a:r>
            <a:r>
              <a:rPr lang="en-US" sz="2200" kern="100" dirty="0">
                <a:effectLst/>
                <a:latin typeface="Aptos" panose="020B0004020202020204" pitchFamily="34" charset="0"/>
                <a:ea typeface="Aptos" panose="020B0004020202020204" pitchFamily="34" charset="0"/>
                <a:cs typeface="Times New Roman" panose="02020603050405020304" pitchFamily="18" charset="0"/>
              </a:rPr>
              <a:t> These verses specifically mention the use of instruments and singers as giving praise to the Lord God. </a:t>
            </a:r>
          </a:p>
          <a:p>
            <a:pPr marL="0" marR="0" indent="0">
              <a:lnSpc>
                <a:spcPct val="115000"/>
              </a:lnSpc>
              <a:spcAft>
                <a:spcPts val="800"/>
              </a:spcAft>
              <a:buNone/>
            </a:pPr>
            <a:r>
              <a:rPr lang="en-US" sz="2200" kern="100" dirty="0">
                <a:effectLst/>
                <a:latin typeface="Aptos" panose="020B0004020202020204" pitchFamily="34" charset="0"/>
                <a:ea typeface="Aptos" panose="020B0004020202020204" pitchFamily="34" charset="0"/>
                <a:cs typeface="Times New Roman" panose="02020603050405020304" pitchFamily="18" charset="0"/>
              </a:rPr>
              <a:t>3) </a:t>
            </a:r>
            <a:r>
              <a:rPr lang="en-US" sz="2200" b="1" kern="100" dirty="0">
                <a:effectLst/>
                <a:latin typeface="Aptos" panose="020B0004020202020204" pitchFamily="34" charset="0"/>
                <a:ea typeface="Aptos" panose="020B0004020202020204" pitchFamily="34" charset="0"/>
                <a:cs typeface="Times New Roman" panose="02020603050405020304" pitchFamily="18" charset="0"/>
              </a:rPr>
              <a:t>Ezra 6:10,11</a:t>
            </a:r>
            <a:r>
              <a:rPr lang="en-US" sz="2200" kern="100" dirty="0">
                <a:effectLst/>
                <a:latin typeface="Aptos" panose="020B0004020202020204" pitchFamily="34" charset="0"/>
                <a:ea typeface="Aptos" panose="020B0004020202020204" pitchFamily="34" charset="0"/>
                <a:cs typeface="Times New Roman" panose="02020603050405020304" pitchFamily="18" charset="0"/>
              </a:rPr>
              <a:t> These verses say that they sang and gave thanks and with trumpets and cymbals they gave praise to the Lord. In this time of thanksgiving, they used both voice and instrument which apparently was acceptable to God because now their hearts were right. </a:t>
            </a:r>
          </a:p>
          <a:p>
            <a:pPr marL="0" marR="0" indent="0">
              <a:lnSpc>
                <a:spcPct val="107000"/>
              </a:lnSpc>
              <a:spcBef>
                <a:spcPts val="0"/>
              </a:spcBef>
              <a:spcAft>
                <a:spcPts val="800"/>
              </a:spcAft>
              <a:buNone/>
            </a:pPr>
            <a:endParaRPr lang="en-US" b="1"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522661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lnSpc>
                <a:spcPct val="115000"/>
              </a:lnSpc>
              <a:spcAft>
                <a:spcPts val="8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4) </a:t>
            </a:r>
            <a:r>
              <a:rPr lang="en-US" sz="2400" b="1" kern="100" dirty="0" err="1">
                <a:effectLst/>
                <a:latin typeface="Aptos" panose="020B0004020202020204" pitchFamily="34" charset="0"/>
                <a:ea typeface="Aptos" panose="020B0004020202020204" pitchFamily="34" charset="0"/>
                <a:cs typeface="Times New Roman" panose="02020603050405020304" pitchFamily="18" charset="0"/>
              </a:rPr>
              <a:t>Neh</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 12:27,28</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records that both singers and the playing of instruments, cymbals, harps, and lyres were used to celebrate the rebuilding of Jerusalem’s walls. </a:t>
            </a:r>
          </a:p>
          <a:p>
            <a:pPr marL="0" marR="0" indent="0">
              <a:lnSpc>
                <a:spcPct val="115000"/>
              </a:lnSpc>
              <a:spcAft>
                <a:spcPts val="8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5)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Rev 5:8,9</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records the 24 Elders falling down before Lamb with harps and incense and sang a new song. Both voice and instrument are used to give glory to God. </a:t>
            </a:r>
          </a:p>
          <a:p>
            <a:pPr marL="0" marR="0" indent="0">
              <a:lnSpc>
                <a:spcPct val="115000"/>
              </a:lnSpc>
              <a:spcAft>
                <a:spcPts val="8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6)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Rev 15:2,3</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records that those who were victorious over the beast held harps given to them by God and sang the song of Moses and the song of the Lamb.</a:t>
            </a:r>
          </a:p>
          <a:p>
            <a:pPr marL="0" indent="0">
              <a:lnSpc>
                <a:spcPct val="107000"/>
              </a:lnSpc>
              <a:spcBef>
                <a:spcPts val="0"/>
              </a:spcBef>
              <a:spcAft>
                <a:spcPts val="600"/>
              </a:spcAft>
              <a:buNone/>
            </a:pPr>
            <a:endParaRPr lang="en-US" sz="2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12707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lnSpc>
                <a:spcPct val="115000"/>
              </a:lnSpc>
              <a:spcAft>
                <a:spcPts val="8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7) Numerous Psalm mention the use of instruments is praising the Lord. There are 20 different kinds of instruments mentioned in the Old Testament. Instruments are not    an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aide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to worship but are a type of worship to God. </a:t>
            </a:r>
          </a:p>
          <a:p>
            <a:pPr marL="0" marR="0" indent="0">
              <a:lnSpc>
                <a:spcPct val="115000"/>
              </a:lnSpc>
              <a:spcAft>
                <a:spcPts val="8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8) The New Testament lacks any mention of using instruments in praising God. It seems during the 400 years of scriptural silence the cultural habit of using instruments dropped out of practice – but not from any known written prohibition by divine guidance.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The use of instruments is not prescribed to be used as it is in the Old Testament  but it is also  NOT  prohibited from being used.</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1046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lgn="ctr">
              <a:lnSpc>
                <a:spcPct val="115000"/>
              </a:lnSpc>
              <a:spcAft>
                <a:spcPts val="800"/>
              </a:spcAft>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Man’s Logic:</a:t>
            </a:r>
          </a:p>
          <a:p>
            <a:pPr marL="0" marR="0" indent="0">
              <a:lnSpc>
                <a:spcPct val="115000"/>
              </a:lnSpc>
              <a:spcAft>
                <a:spcPts val="800"/>
              </a:spcAft>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1) </a:t>
            </a:r>
            <a:r>
              <a:rPr lang="en-US" sz="18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Our actions are O.K.   ONLY   if there are: </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a:p>
            <a:pPr marL="342900" marR="0" lvl="0" indent="-342900">
              <a:lnSpc>
                <a:spcPct val="115000"/>
              </a:lnSpc>
              <a:buFont typeface="+mj-lt"/>
              <a:buAutoNum type="alphaUcParen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Scriptural commands (as opposed to man’s commands/traditions),</a:t>
            </a:r>
          </a:p>
          <a:p>
            <a:pPr marL="342900" marR="0" lvl="0" indent="-342900">
              <a:lnSpc>
                <a:spcPct val="115000"/>
              </a:lnSpc>
              <a:buFont typeface="+mj-lt"/>
              <a:buAutoNum type="alphaUcParen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Examples that we see in Scripture,     </a:t>
            </a:r>
          </a:p>
          <a:p>
            <a:pPr marL="342900" marR="0" lvl="0" indent="-342900">
              <a:lnSpc>
                <a:spcPct val="115000"/>
              </a:lnSpc>
              <a:buFont typeface="+mj-lt"/>
              <a:buAutoNum type="alphaUcParen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Any necessary inferences that can be and should be drawn from the previous two items. </a:t>
            </a:r>
          </a:p>
          <a:p>
            <a:pPr marR="0" indent="0">
              <a:lnSpc>
                <a:spcPct val="115000"/>
              </a:lnSpc>
              <a:spcAft>
                <a:spcPts val="800"/>
              </a:spcAft>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indent="0">
              <a:lnSpc>
                <a:spcPct val="115000"/>
              </a:lnSpc>
              <a:spcAft>
                <a:spcPts val="800"/>
              </a:spcAft>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2) </a:t>
            </a:r>
            <a:r>
              <a:rPr lang="en-US" sz="18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Things can be permitted if they are not specifically prohibited.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15000"/>
              </a:lnSpc>
              <a:spcAft>
                <a:spcPts val="800"/>
              </a:spcAft>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indent="0">
              <a:lnSpc>
                <a:spcPct val="115000"/>
              </a:lnSpc>
              <a:spcAft>
                <a:spcPts val="800"/>
              </a:spcAft>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Neither one of these philosophies are found in Scripture. These philosophies are our way of trying to determine the best serve and pleasing the Lord. </a:t>
            </a:r>
          </a:p>
          <a:p>
            <a:pPr marL="0" marR="0" indent="0">
              <a:lnSpc>
                <a:spcPct val="115000"/>
              </a:lnSpc>
              <a:spcBef>
                <a:spcPts val="0"/>
              </a:spcBef>
              <a:spcAft>
                <a:spcPts val="800"/>
              </a:spcAft>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Autofit/>
          </a:bodyPr>
          <a:lstStyle/>
          <a:p>
            <a:pPr marL="0" marR="0" indent="0">
              <a:lnSpc>
                <a:spcPct val="115000"/>
              </a:lnSpc>
              <a:spcAft>
                <a:spcPts val="800"/>
              </a:spcAft>
              <a:buNone/>
            </a:pPr>
            <a:r>
              <a:rPr lang="en-US" sz="2300" kern="100" dirty="0">
                <a:effectLst/>
                <a:latin typeface="Aptos" panose="020B0004020202020204" pitchFamily="34" charset="0"/>
                <a:ea typeface="Aptos" panose="020B0004020202020204" pitchFamily="34" charset="0"/>
                <a:cs typeface="Times New Roman" panose="02020603050405020304" pitchFamily="18" charset="0"/>
              </a:rPr>
              <a:t>1) </a:t>
            </a:r>
            <a:r>
              <a:rPr lang="en-US" sz="23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Scriptural commands</a:t>
            </a:r>
            <a:r>
              <a:rPr lang="en-US" sz="2300" kern="100" dirty="0">
                <a:effectLst/>
                <a:latin typeface="Aptos" panose="020B0004020202020204" pitchFamily="34" charset="0"/>
                <a:ea typeface="Aptos" panose="020B0004020202020204" pitchFamily="34" charset="0"/>
                <a:cs typeface="Times New Roman" panose="02020603050405020304" pitchFamily="18" charset="0"/>
              </a:rPr>
              <a:t>: </a:t>
            </a:r>
            <a:r>
              <a:rPr lang="en-US" sz="2300" b="1" kern="100" dirty="0">
                <a:effectLst/>
                <a:latin typeface="Aptos" panose="020B0004020202020204" pitchFamily="34" charset="0"/>
                <a:ea typeface="Aptos" panose="020B0004020202020204" pitchFamily="34" charset="0"/>
                <a:cs typeface="Times New Roman" panose="02020603050405020304" pitchFamily="18" charset="0"/>
              </a:rPr>
              <a:t>Deut 4:2</a:t>
            </a:r>
            <a:r>
              <a:rPr lang="en-US" sz="2300" kern="100" dirty="0">
                <a:effectLst/>
                <a:latin typeface="Aptos" panose="020B0004020202020204" pitchFamily="34" charset="0"/>
                <a:ea typeface="Aptos" panose="020B0004020202020204" pitchFamily="34" charset="0"/>
                <a:cs typeface="Times New Roman" panose="02020603050405020304" pitchFamily="18" charset="0"/>
              </a:rPr>
              <a:t>: “You must neither add anything to what I command you nor take away anything from it but keep the commandments of the Lord your God with which I am charging you.”  </a:t>
            </a:r>
            <a:r>
              <a:rPr lang="en-US" sz="2300" b="1" kern="100" dirty="0">
                <a:effectLst/>
                <a:latin typeface="Aptos" panose="020B0004020202020204" pitchFamily="34" charset="0"/>
                <a:ea typeface="Aptos" panose="020B0004020202020204" pitchFamily="34" charset="0"/>
                <a:cs typeface="Times New Roman" panose="02020603050405020304" pitchFamily="18" charset="0"/>
              </a:rPr>
              <a:t>Deut 12:32 “</a:t>
            </a:r>
            <a:r>
              <a:rPr lang="en-US" sz="2300" kern="100" dirty="0">
                <a:effectLst/>
                <a:latin typeface="Aptos" panose="020B0004020202020204" pitchFamily="34" charset="0"/>
                <a:ea typeface="Aptos" panose="020B0004020202020204" pitchFamily="34" charset="0"/>
                <a:cs typeface="Times New Roman" panose="02020603050405020304" pitchFamily="18" charset="0"/>
              </a:rPr>
              <a:t>See that you do all that I command you; </a:t>
            </a:r>
            <a:r>
              <a:rPr lang="en-US" sz="23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do not add to it or take away from it</a:t>
            </a:r>
            <a:r>
              <a:rPr lang="en-US" sz="2300" kern="100" dirty="0">
                <a:effectLst/>
                <a:latin typeface="Aptos" panose="020B0004020202020204" pitchFamily="34" charset="0"/>
                <a:ea typeface="Aptos" panose="020B0004020202020204" pitchFamily="34" charset="0"/>
                <a:cs typeface="Times New Roman" panose="02020603050405020304" pitchFamily="18" charset="0"/>
              </a:rPr>
              <a:t>.”</a:t>
            </a:r>
            <a:r>
              <a:rPr lang="en-US" sz="2300" b="1" kern="100" dirty="0">
                <a:effectLst/>
                <a:latin typeface="Aptos" panose="020B0004020202020204" pitchFamily="34" charset="0"/>
                <a:ea typeface="Aptos" panose="020B0004020202020204" pitchFamily="34" charset="0"/>
                <a:cs typeface="Times New Roman" panose="02020603050405020304" pitchFamily="18" charset="0"/>
              </a:rPr>
              <a:t>   Rev 22:18,19 “</a:t>
            </a:r>
            <a:r>
              <a:rPr lang="en-US" sz="2300" kern="100" baseline="30000" dirty="0">
                <a:effectLst/>
                <a:latin typeface="Aptos" panose="020B0004020202020204" pitchFamily="34" charset="0"/>
                <a:ea typeface="Aptos" panose="020B0004020202020204" pitchFamily="34" charset="0"/>
                <a:cs typeface="Times New Roman" panose="02020603050405020304" pitchFamily="18" charset="0"/>
              </a:rPr>
              <a:t> </a:t>
            </a:r>
            <a:r>
              <a:rPr lang="en-US" sz="2300" kern="100" dirty="0">
                <a:effectLst/>
                <a:latin typeface="Aptos" panose="020B0004020202020204" pitchFamily="34" charset="0"/>
                <a:ea typeface="Aptos" panose="020B0004020202020204" pitchFamily="34" charset="0"/>
                <a:cs typeface="Times New Roman" panose="02020603050405020304" pitchFamily="18" charset="0"/>
              </a:rPr>
              <a:t>I warn everyone who hears the words of the prophecy of this scroll: </a:t>
            </a:r>
            <a:r>
              <a:rPr lang="en-US" sz="23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If anyone adds anything to them</a:t>
            </a:r>
            <a:r>
              <a:rPr lang="en-US" sz="2300" kern="100" dirty="0">
                <a:effectLst/>
                <a:latin typeface="Aptos" panose="020B0004020202020204" pitchFamily="34" charset="0"/>
                <a:ea typeface="Aptos" panose="020B0004020202020204" pitchFamily="34" charset="0"/>
                <a:cs typeface="Times New Roman" panose="02020603050405020304" pitchFamily="18" charset="0"/>
              </a:rPr>
              <a:t>, God will add to that person the plagues described in this scroll. </a:t>
            </a:r>
            <a:r>
              <a:rPr lang="en-US" sz="2300" kern="100" baseline="30000" dirty="0">
                <a:effectLst/>
                <a:latin typeface="Aptos" panose="020B0004020202020204" pitchFamily="34" charset="0"/>
                <a:ea typeface="Aptos" panose="020B0004020202020204" pitchFamily="34" charset="0"/>
                <a:cs typeface="Times New Roman" panose="02020603050405020304" pitchFamily="18" charset="0"/>
              </a:rPr>
              <a:t>19 </a:t>
            </a:r>
            <a:r>
              <a:rPr lang="en-US" sz="2300" kern="100" dirty="0">
                <a:effectLst/>
                <a:latin typeface="Aptos" panose="020B0004020202020204" pitchFamily="34" charset="0"/>
                <a:ea typeface="Aptos" panose="020B0004020202020204" pitchFamily="34" charset="0"/>
                <a:cs typeface="Times New Roman" panose="02020603050405020304" pitchFamily="18" charset="0"/>
              </a:rPr>
              <a:t>And </a:t>
            </a:r>
            <a:r>
              <a:rPr lang="en-US" sz="23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if anyone takes words away </a:t>
            </a:r>
            <a:r>
              <a:rPr lang="en-US" sz="2300" kern="100" dirty="0">
                <a:effectLst/>
                <a:latin typeface="Aptos" panose="020B0004020202020204" pitchFamily="34" charset="0"/>
                <a:ea typeface="Aptos" panose="020B0004020202020204" pitchFamily="34" charset="0"/>
                <a:cs typeface="Times New Roman" panose="02020603050405020304" pitchFamily="18" charset="0"/>
              </a:rPr>
              <a:t>from this scroll of prophecy, God will take away from that person any share in the tree of life and in the Holy City, which are described in this scroll.    </a:t>
            </a:r>
            <a:endParaRPr lang="en-US" sz="2300" dirty="0">
              <a:effectLst/>
              <a:latin typeface="Tempus Sans ITC" panose="04020404030D07020202" pitchFamily="82" charset="0"/>
              <a:ea typeface="Aptos" panose="020B0004020202020204" pitchFamily="34" charset="0"/>
              <a:cs typeface="Times New Roman" panose="02020603050405020304" pitchFamily="18" charset="0"/>
            </a:endParaRPr>
          </a:p>
          <a:p>
            <a:pPr marL="0" indent="0">
              <a:buNone/>
            </a:pPr>
            <a:r>
              <a:rPr lang="en-US" sz="2400" dirty="0">
                <a:solidFill>
                  <a:srgbClr val="FF0000"/>
                </a:solidFill>
                <a:effectLst/>
                <a:latin typeface="Tempus Sans ITC" panose="04020404030D07020202" pitchFamily="82" charset="0"/>
                <a:ea typeface="Aptos" panose="020B0004020202020204" pitchFamily="34" charset="0"/>
                <a:cs typeface="Times New Roman" panose="02020603050405020304" pitchFamily="18" charset="0"/>
              </a:rPr>
              <a:t>Do not take away what?  </a:t>
            </a:r>
            <a:r>
              <a:rPr lang="en-US" sz="2400" dirty="0">
                <a:effectLst/>
                <a:latin typeface="Tempus Sans ITC" panose="04020404030D07020202" pitchFamily="82" charset="0"/>
                <a:ea typeface="Aptos" panose="020B0004020202020204" pitchFamily="34" charset="0"/>
                <a:cs typeface="Times New Roman" panose="02020603050405020304" pitchFamily="18" charset="0"/>
              </a:rPr>
              <a:t>My </a:t>
            </a:r>
            <a:r>
              <a:rPr lang="en-US" sz="2400" b="1" dirty="0">
                <a:effectLst/>
                <a:latin typeface="Tempus Sans ITC" panose="04020404030D07020202" pitchFamily="82" charset="0"/>
                <a:ea typeface="Aptos" panose="020B0004020202020204" pitchFamily="34" charset="0"/>
                <a:cs typeface="Times New Roman" panose="02020603050405020304" pitchFamily="18" charset="0"/>
              </a:rPr>
              <a:t>commands</a:t>
            </a:r>
            <a:r>
              <a:rPr lang="en-US" sz="2400" dirty="0">
                <a:effectLst/>
                <a:latin typeface="Tempus Sans ITC" panose="04020404030D07020202" pitchFamily="82" charset="0"/>
                <a:ea typeface="Aptos" panose="020B0004020202020204" pitchFamily="34" charset="0"/>
                <a:cs typeface="Times New Roman" panose="02020603050405020304" pitchFamily="18" charset="0"/>
              </a:rPr>
              <a:t>. </a:t>
            </a:r>
          </a:p>
          <a:p>
            <a:pPr marL="0" indent="0">
              <a:buNone/>
            </a:pPr>
            <a:r>
              <a:rPr lang="en-US" sz="2400" dirty="0">
                <a:effectLst/>
                <a:latin typeface="Tempus Sans ITC" panose="04020404030D07020202" pitchFamily="82" charset="0"/>
                <a:ea typeface="Aptos" panose="020B0004020202020204" pitchFamily="34" charset="0"/>
                <a:cs typeface="Times New Roman" panose="02020603050405020304" pitchFamily="18" charset="0"/>
              </a:rPr>
              <a:t>Do not add what?  Your </a:t>
            </a:r>
            <a:r>
              <a:rPr lang="en-US" sz="2400" b="1" dirty="0">
                <a:effectLst/>
                <a:latin typeface="Tempus Sans ITC" panose="04020404030D07020202" pitchFamily="82" charset="0"/>
                <a:ea typeface="Aptos" panose="020B0004020202020204" pitchFamily="34" charset="0"/>
                <a:cs typeface="Times New Roman" panose="02020603050405020304" pitchFamily="18" charset="0"/>
              </a:rPr>
              <a:t>commands</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2) </a:t>
            </a:r>
            <a:r>
              <a:rPr lang="en-US" sz="2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Following Scriptural   </a:t>
            </a:r>
            <a:r>
              <a:rPr lang="en-US" sz="24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examples</a:t>
            </a:r>
            <a:r>
              <a:rPr lang="en-US" sz="2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   for what to do/say.</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r>
              <a:rPr lang="en-US" sz="2400" b="1" kern="1800" dirty="0">
                <a:effectLst/>
                <a:latin typeface="Times New Roman" panose="02020603050405020304" pitchFamily="18" charset="0"/>
                <a:ea typeface="Times New Roman" panose="02020603050405020304" pitchFamily="18" charset="0"/>
              </a:rPr>
              <a:t>Acts 2:42-47 </a:t>
            </a:r>
            <a:r>
              <a:rPr lang="en-US" sz="2400" kern="0" baseline="30000" dirty="0">
                <a:effectLst/>
                <a:latin typeface="Times New Roman" panose="02020603050405020304" pitchFamily="18" charset="0"/>
                <a:ea typeface="Times New Roman" panose="02020603050405020304" pitchFamily="18" charset="0"/>
              </a:rPr>
              <a:t>42 </a:t>
            </a:r>
            <a:r>
              <a:rPr lang="en-US" sz="2400" kern="0" dirty="0">
                <a:effectLst/>
                <a:latin typeface="Tempus Sans ITC" panose="04020404030D07020202" pitchFamily="82" charset="0"/>
                <a:ea typeface="Times New Roman" panose="02020603050405020304" pitchFamily="18" charset="0"/>
                <a:cs typeface="Times New Roman" panose="02020603050405020304" pitchFamily="18" charset="0"/>
              </a:rPr>
              <a:t>They were continually devoting themselves to the apostles’ teaching and to fellowship, to the breaking of bread and to prayer. </a:t>
            </a:r>
            <a:r>
              <a:rPr lang="en-US" sz="2400" kern="0" baseline="30000" dirty="0">
                <a:effectLst/>
                <a:latin typeface="Tempus Sans ITC" panose="04020404030D07020202" pitchFamily="82" charset="0"/>
                <a:ea typeface="Times New Roman" panose="02020603050405020304" pitchFamily="18" charset="0"/>
                <a:cs typeface="Times New Roman" panose="02020603050405020304" pitchFamily="18" charset="0"/>
              </a:rPr>
              <a:t>43 </a:t>
            </a:r>
            <a:r>
              <a:rPr lang="en-US" sz="2400" kern="0" dirty="0">
                <a:effectLst/>
                <a:latin typeface="Tempus Sans ITC" panose="04020404030D07020202" pitchFamily="82" charset="0"/>
                <a:ea typeface="Times New Roman" panose="02020603050405020304" pitchFamily="18" charset="0"/>
                <a:cs typeface="Times New Roman" panose="02020603050405020304" pitchFamily="18" charset="0"/>
              </a:rPr>
              <a:t>Everyone kept feeling a sense of awe; and many wonders and signs were taking place through the apostles. </a:t>
            </a:r>
            <a:r>
              <a:rPr lang="en-US" sz="2400" kern="0" baseline="30000" dirty="0">
                <a:effectLst/>
                <a:latin typeface="Tempus Sans ITC" panose="04020404030D07020202" pitchFamily="82" charset="0"/>
                <a:ea typeface="Times New Roman" panose="02020603050405020304" pitchFamily="18" charset="0"/>
                <a:cs typeface="Times New Roman" panose="02020603050405020304" pitchFamily="18" charset="0"/>
              </a:rPr>
              <a:t>44 </a:t>
            </a:r>
            <a:r>
              <a:rPr lang="en-US" sz="2400" kern="0" dirty="0">
                <a:effectLst/>
                <a:latin typeface="Tempus Sans ITC" panose="04020404030D07020202" pitchFamily="82" charset="0"/>
                <a:ea typeface="Times New Roman" panose="02020603050405020304" pitchFamily="18" charset="0"/>
                <a:cs typeface="Times New Roman" panose="02020603050405020304" pitchFamily="18" charset="0"/>
              </a:rPr>
              <a:t>And all the believers were together and </a:t>
            </a:r>
            <a:r>
              <a:rPr lang="en-US" sz="2400" u="sng" kern="0" dirty="0">
                <a:effectLst/>
                <a:latin typeface="Tempus Sans ITC" panose="04020404030D07020202" pitchFamily="82" charset="0"/>
                <a:ea typeface="Times New Roman" panose="02020603050405020304" pitchFamily="18" charset="0"/>
                <a:cs typeface="Times New Roman" panose="02020603050405020304" pitchFamily="18" charset="0"/>
              </a:rPr>
              <a:t>had all things in common</a:t>
            </a:r>
            <a:r>
              <a:rPr lang="en-US" sz="2400" kern="0" dirty="0">
                <a:effectLst/>
                <a:latin typeface="Tempus Sans ITC" panose="04020404030D07020202" pitchFamily="82" charset="0"/>
                <a:ea typeface="Times New Roman" panose="02020603050405020304" pitchFamily="18" charset="0"/>
                <a:cs typeface="Times New Roman" panose="02020603050405020304" pitchFamily="18" charset="0"/>
              </a:rPr>
              <a:t>; </a:t>
            </a:r>
            <a:r>
              <a:rPr lang="en-US" sz="2400" kern="0" baseline="30000" dirty="0">
                <a:effectLst/>
                <a:latin typeface="Tempus Sans ITC" panose="04020404030D07020202" pitchFamily="82" charset="0"/>
                <a:ea typeface="Times New Roman" panose="02020603050405020304" pitchFamily="18" charset="0"/>
                <a:cs typeface="Times New Roman" panose="02020603050405020304" pitchFamily="18" charset="0"/>
              </a:rPr>
              <a:t>45 </a:t>
            </a:r>
            <a:r>
              <a:rPr lang="en-US" sz="2400" kern="0" dirty="0">
                <a:effectLst/>
                <a:latin typeface="Tempus Sans ITC" panose="04020404030D07020202" pitchFamily="82" charset="0"/>
                <a:ea typeface="Times New Roman" panose="02020603050405020304" pitchFamily="18" charset="0"/>
                <a:cs typeface="Times New Roman" panose="02020603050405020304" pitchFamily="18" charset="0"/>
              </a:rPr>
              <a:t>and they would sell their property and possessions and share them with all, to the extent that anyone had need. </a:t>
            </a:r>
            <a:r>
              <a:rPr lang="en-US" sz="2400" kern="0" baseline="30000" dirty="0">
                <a:effectLst/>
                <a:latin typeface="Tempus Sans ITC" panose="04020404030D07020202" pitchFamily="82" charset="0"/>
                <a:ea typeface="Times New Roman" panose="02020603050405020304" pitchFamily="18" charset="0"/>
                <a:cs typeface="Times New Roman" panose="02020603050405020304" pitchFamily="18" charset="0"/>
              </a:rPr>
              <a:t>46 </a:t>
            </a:r>
            <a:r>
              <a:rPr lang="en-US" sz="2400" u="sng" kern="0" dirty="0">
                <a:solidFill>
                  <a:srgbClr val="FF0000"/>
                </a:solidFill>
                <a:effectLst/>
                <a:latin typeface="Tempus Sans ITC" panose="04020404030D07020202" pitchFamily="82" charset="0"/>
                <a:ea typeface="Times New Roman" panose="02020603050405020304" pitchFamily="18" charset="0"/>
                <a:cs typeface="Times New Roman" panose="02020603050405020304" pitchFamily="18" charset="0"/>
              </a:rPr>
              <a:t>Day by day </a:t>
            </a:r>
            <a:r>
              <a:rPr lang="en-US" sz="2400" u="sng" kern="0" dirty="0">
                <a:effectLst/>
                <a:latin typeface="Tempus Sans ITC" panose="04020404030D07020202" pitchFamily="82" charset="0"/>
                <a:ea typeface="Times New Roman" panose="02020603050405020304" pitchFamily="18" charset="0"/>
                <a:cs typeface="Times New Roman" panose="02020603050405020304" pitchFamily="18" charset="0"/>
              </a:rPr>
              <a:t>continuing with one mind in the temple</a:t>
            </a:r>
            <a:r>
              <a:rPr lang="en-US" sz="2400" kern="0" dirty="0">
                <a:effectLst/>
                <a:latin typeface="Tempus Sans ITC" panose="04020404030D07020202" pitchFamily="82" charset="0"/>
                <a:ea typeface="Times New Roman" panose="02020603050405020304" pitchFamily="18" charset="0"/>
                <a:cs typeface="Times New Roman" panose="02020603050405020304" pitchFamily="18" charset="0"/>
              </a:rPr>
              <a:t>, and </a:t>
            </a:r>
            <a:r>
              <a:rPr lang="en-US" sz="2400" u="sng" kern="0" dirty="0">
                <a:solidFill>
                  <a:srgbClr val="FF0000"/>
                </a:solidFill>
                <a:effectLst/>
                <a:latin typeface="Tempus Sans ITC" panose="04020404030D07020202" pitchFamily="82" charset="0"/>
                <a:ea typeface="Times New Roman" panose="02020603050405020304" pitchFamily="18" charset="0"/>
                <a:cs typeface="Times New Roman" panose="02020603050405020304" pitchFamily="18" charset="0"/>
              </a:rPr>
              <a:t>breaking bread </a:t>
            </a:r>
            <a:r>
              <a:rPr lang="en-US" sz="2400" u="sng" kern="0" dirty="0">
                <a:effectLst/>
                <a:latin typeface="Tempus Sans ITC" panose="04020404030D07020202" pitchFamily="82" charset="0"/>
                <a:ea typeface="Times New Roman" panose="02020603050405020304" pitchFamily="18" charset="0"/>
                <a:cs typeface="Times New Roman" panose="02020603050405020304" pitchFamily="18" charset="0"/>
              </a:rPr>
              <a:t>from house to house</a:t>
            </a:r>
            <a:r>
              <a:rPr lang="en-US" sz="2400" kern="0" dirty="0">
                <a:effectLst/>
                <a:latin typeface="Tempus Sans ITC" panose="04020404030D07020202" pitchFamily="82" charset="0"/>
                <a:ea typeface="Times New Roman" panose="02020603050405020304" pitchFamily="18" charset="0"/>
                <a:cs typeface="Times New Roman" panose="02020603050405020304" pitchFamily="18" charset="0"/>
              </a:rPr>
              <a:t>,    </a:t>
            </a:r>
            <a:r>
              <a:rPr lang="en-US" sz="2400" u="sng" kern="0" dirty="0">
                <a:effectLst/>
                <a:latin typeface="Tempus Sans ITC" panose="04020404030D07020202" pitchFamily="82" charset="0"/>
                <a:ea typeface="Times New Roman" panose="02020603050405020304" pitchFamily="18" charset="0"/>
                <a:cs typeface="Times New Roman" panose="02020603050405020304" pitchFamily="18" charset="0"/>
              </a:rPr>
              <a:t>they were taking their meals together</a:t>
            </a:r>
            <a:r>
              <a:rPr lang="en-US" sz="2400" kern="0" dirty="0">
                <a:effectLst/>
                <a:latin typeface="Tempus Sans ITC" panose="04020404030D07020202" pitchFamily="82" charset="0"/>
                <a:ea typeface="Times New Roman" panose="02020603050405020304" pitchFamily="18" charset="0"/>
                <a:cs typeface="Times New Roman" panose="02020603050405020304" pitchFamily="18" charset="0"/>
              </a:rPr>
              <a:t> with gladness and sincerity of heart, </a:t>
            </a:r>
            <a:r>
              <a:rPr lang="en-US" sz="2400" kern="0" baseline="30000" dirty="0">
                <a:effectLst/>
                <a:latin typeface="Tempus Sans ITC" panose="04020404030D07020202" pitchFamily="82" charset="0"/>
                <a:ea typeface="Times New Roman" panose="02020603050405020304" pitchFamily="18" charset="0"/>
                <a:cs typeface="Times New Roman" panose="02020603050405020304" pitchFamily="18" charset="0"/>
              </a:rPr>
              <a:t>47 </a:t>
            </a:r>
            <a:r>
              <a:rPr lang="en-US" sz="2400" kern="0" dirty="0">
                <a:effectLst/>
                <a:latin typeface="Tempus Sans ITC" panose="04020404030D07020202" pitchFamily="82" charset="0"/>
                <a:ea typeface="Times New Roman" panose="02020603050405020304" pitchFamily="18" charset="0"/>
                <a:cs typeface="Times New Roman" panose="02020603050405020304" pitchFamily="18" charset="0"/>
              </a:rPr>
              <a:t>praising God and having favor with all the people. And the Lord was adding to their number day by day those who were being saved</a:t>
            </a:r>
            <a:r>
              <a:rPr lang="en-US" sz="2400" kern="0" dirty="0">
                <a:effectLst/>
                <a:latin typeface="Times New Roman" panose="02020603050405020304" pitchFamily="18" charset="0"/>
                <a:ea typeface="Times New Roman" panose="02020603050405020304" pitchFamily="18" charset="0"/>
              </a:rPr>
              <a:t>.” . . . .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400" b="1" kern="0" dirty="0">
              <a:effectLst/>
              <a:latin typeface="Tempus Sans ITC" panose="04020404030D07020202" pitchFamily="82" charset="0"/>
              <a:ea typeface="Times New Roman" panose="02020603050405020304" pitchFamily="18" charset="0"/>
              <a:cs typeface="Times New Roman" panose="02020603050405020304" pitchFamily="18" charset="0"/>
            </a:endParaRPr>
          </a:p>
          <a:p>
            <a:pPr marL="0" indent="0">
              <a:lnSpc>
                <a:spcPct val="107000"/>
              </a:lnSpc>
              <a:spcBef>
                <a:spcPts val="0"/>
              </a:spcBef>
              <a:spcAft>
                <a:spcPts val="600"/>
              </a:spcAft>
              <a:buNone/>
            </a:pPr>
            <a:r>
              <a:rPr lang="en-US" sz="2400" b="1" kern="0" dirty="0">
                <a:effectLst/>
                <a:latin typeface="Tempus Sans ITC" panose="04020404030D07020202" pitchFamily="82" charset="0"/>
                <a:ea typeface="Times New Roman" panose="02020603050405020304" pitchFamily="18" charset="0"/>
                <a:cs typeface="Times New Roman" panose="02020603050405020304" pitchFamily="18" charset="0"/>
              </a:rPr>
              <a:t>Acts 20:7-9 “</a:t>
            </a:r>
            <a:r>
              <a:rPr lang="en-US" sz="2400" u="sng" dirty="0">
                <a:effectLst/>
                <a:latin typeface="Tempus Sans ITC" panose="04020404030D07020202" pitchFamily="82" charset="0"/>
                <a:ea typeface="Aptos" panose="020B0004020202020204" pitchFamily="34" charset="0"/>
                <a:cs typeface="Times New Roman" panose="02020603050405020304" pitchFamily="18" charset="0"/>
              </a:rPr>
              <a:t>On the first day of the week</a:t>
            </a:r>
            <a:r>
              <a:rPr lang="en-US" sz="2400" dirty="0">
                <a:effectLst/>
                <a:latin typeface="Tempus Sans ITC" panose="04020404030D07020202" pitchFamily="82" charset="0"/>
                <a:ea typeface="Aptos" panose="020B0004020202020204" pitchFamily="34" charset="0"/>
                <a:cs typeface="Times New Roman" panose="02020603050405020304" pitchFamily="18" charset="0"/>
              </a:rPr>
              <a:t>, when we were   </a:t>
            </a:r>
            <a:r>
              <a:rPr lang="en-US" sz="2400" u="sng" dirty="0">
                <a:effectLst/>
                <a:latin typeface="Tempus Sans ITC" panose="04020404030D07020202" pitchFamily="82" charset="0"/>
                <a:ea typeface="Aptos" panose="020B0004020202020204" pitchFamily="34" charset="0"/>
                <a:cs typeface="Times New Roman" panose="02020603050405020304" pitchFamily="18" charset="0"/>
              </a:rPr>
              <a:t>gathered together to break bread,</a:t>
            </a:r>
            <a:r>
              <a:rPr lang="en-US" sz="2400" dirty="0">
                <a:effectLst/>
                <a:latin typeface="Tempus Sans ITC" panose="04020404030D07020202" pitchFamily="82" charset="0"/>
                <a:ea typeface="Aptos" panose="020B0004020202020204" pitchFamily="34" charset="0"/>
                <a:cs typeface="Times New Roman" panose="02020603050405020304" pitchFamily="18" charset="0"/>
              </a:rPr>
              <a:t>    Paul </a:t>
            </a:r>
            <a:r>
              <a:rPr lang="en-US" sz="2400" i="1" dirty="0">
                <a:effectLst/>
                <a:latin typeface="Tempus Sans ITC" panose="04020404030D07020202" pitchFamily="82" charset="0"/>
                <a:ea typeface="Aptos" panose="020B0004020202020204" pitchFamily="34" charset="0"/>
                <a:cs typeface="Times New Roman" panose="02020603050405020304" pitchFamily="18" charset="0"/>
              </a:rPr>
              <a:t>began</a:t>
            </a:r>
            <a:r>
              <a:rPr lang="en-US" sz="2400" dirty="0">
                <a:effectLst/>
                <a:latin typeface="Tempus Sans ITC" panose="04020404030D07020202" pitchFamily="82" charset="0"/>
                <a:ea typeface="Aptos" panose="020B0004020202020204" pitchFamily="34" charset="0"/>
                <a:cs typeface="Times New Roman" panose="02020603050405020304" pitchFamily="18" charset="0"/>
              </a:rPr>
              <a:t> talking to them, intending to leave the next day, and he </a:t>
            </a:r>
            <a:r>
              <a:rPr lang="en-US" sz="2400" u="sng" dirty="0">
                <a:effectLst/>
                <a:latin typeface="Tempus Sans ITC" panose="04020404030D07020202" pitchFamily="82" charset="0"/>
                <a:ea typeface="Aptos" panose="020B0004020202020204" pitchFamily="34" charset="0"/>
                <a:cs typeface="Times New Roman" panose="02020603050405020304" pitchFamily="18" charset="0"/>
              </a:rPr>
              <a:t>prolonged his message until midnight</a:t>
            </a:r>
            <a:r>
              <a:rPr lang="en-US" sz="2400" dirty="0">
                <a:effectLst/>
                <a:latin typeface="Tempus Sans ITC" panose="04020404030D07020202" pitchFamily="82" charset="0"/>
                <a:ea typeface="Aptos" panose="020B0004020202020204" pitchFamily="34" charset="0"/>
                <a:cs typeface="Times New Roman" panose="02020603050405020304" pitchFamily="18" charset="0"/>
              </a:rPr>
              <a:t>. </a:t>
            </a:r>
            <a:r>
              <a:rPr lang="en-US" sz="2400" baseline="30000" dirty="0">
                <a:effectLst/>
                <a:latin typeface="Tempus Sans ITC" panose="04020404030D07020202" pitchFamily="82" charset="0"/>
                <a:ea typeface="Aptos" panose="020B0004020202020204" pitchFamily="34" charset="0"/>
                <a:cs typeface="Times New Roman" panose="02020603050405020304" pitchFamily="18" charset="0"/>
              </a:rPr>
              <a:t>8 </a:t>
            </a:r>
            <a:r>
              <a:rPr lang="en-US" sz="2400" dirty="0">
                <a:effectLst/>
                <a:latin typeface="Tempus Sans ITC" panose="04020404030D07020202" pitchFamily="82" charset="0"/>
                <a:ea typeface="Aptos" panose="020B0004020202020204" pitchFamily="34" charset="0"/>
                <a:cs typeface="Times New Roman" panose="02020603050405020304" pitchFamily="18" charset="0"/>
              </a:rPr>
              <a:t>There were many lamps </a:t>
            </a:r>
            <a:r>
              <a:rPr lang="en-US" sz="2400" u="sng" dirty="0">
                <a:effectLst/>
                <a:latin typeface="Tempus Sans ITC" panose="04020404030D07020202" pitchFamily="82" charset="0"/>
                <a:ea typeface="Aptos" panose="020B0004020202020204" pitchFamily="34" charset="0"/>
                <a:cs typeface="Times New Roman" panose="02020603050405020304" pitchFamily="18" charset="0"/>
              </a:rPr>
              <a:t>in the upstairs room where we were gathered together</a:t>
            </a:r>
            <a:r>
              <a:rPr lang="en-US" sz="2400" dirty="0">
                <a:effectLst/>
                <a:latin typeface="Tempus Sans ITC" panose="04020404030D07020202" pitchFamily="82" charset="0"/>
                <a:ea typeface="Aptos" panose="020B0004020202020204" pitchFamily="34" charset="0"/>
                <a:cs typeface="Times New Roman" panose="02020603050405020304" pitchFamily="18" charset="0"/>
              </a:rPr>
              <a:t>. </a:t>
            </a:r>
            <a:r>
              <a:rPr lang="en-US" sz="2400" baseline="30000" dirty="0">
                <a:effectLst/>
                <a:latin typeface="Tempus Sans ITC" panose="04020404030D07020202" pitchFamily="82" charset="0"/>
                <a:ea typeface="Aptos" panose="020B0004020202020204" pitchFamily="34" charset="0"/>
                <a:cs typeface="Times New Roman" panose="02020603050405020304" pitchFamily="18" charset="0"/>
              </a:rPr>
              <a:t>9 </a:t>
            </a:r>
            <a:r>
              <a:rPr lang="en-US" sz="2400" dirty="0">
                <a:effectLst/>
                <a:latin typeface="Tempus Sans ITC" panose="04020404030D07020202" pitchFamily="82" charset="0"/>
                <a:ea typeface="Aptos" panose="020B0004020202020204" pitchFamily="34" charset="0"/>
                <a:cs typeface="Times New Roman" panose="02020603050405020304" pitchFamily="18" charset="0"/>
              </a:rPr>
              <a:t>And there was a young man named Eutychus sitting on the window sill, sinking into a deep sleep…”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368</TotalTime>
  <Words>1649</Words>
  <Application>Microsoft Office PowerPoint</Application>
  <PresentationFormat>On-screen Show (4:3)</PresentationFormat>
  <Paragraphs>52</Paragraphs>
  <Slides>17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Aptos</vt:lpstr>
      <vt:lpstr>Arial</vt:lpstr>
      <vt:lpstr>Calibri</vt:lpstr>
      <vt:lpstr>Calibri Light</vt:lpstr>
      <vt:lpstr>Tempus Sans ITC</vt:lpstr>
      <vt:lpstr>Times New Roman</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51</cp:revision>
  <dcterms:created xsi:type="dcterms:W3CDTF">2019-04-11T15:26:57Z</dcterms:created>
  <dcterms:modified xsi:type="dcterms:W3CDTF">2024-12-04T20:02:23Z</dcterms:modified>
</cp:coreProperties>
</file>