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25" r:id="rId12"/>
    <p:sldId id="331" r:id="rId13"/>
    <p:sldId id="330" r:id="rId14"/>
    <p:sldId id="329" r:id="rId15"/>
    <p:sldId id="328" r:id="rId16"/>
    <p:sldId id="324" r:id="rId17"/>
    <p:sldId id="333" r:id="rId18"/>
    <p:sldId id="332" r:id="rId19"/>
    <p:sldId id="335" r:id="rId20"/>
    <p:sldId id="334" r:id="rId21"/>
    <p:sldId id="32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FE49B172-0E90-437B-8D26-BC641EDF784B}"/>
    <pc:docChg chg="undo custSel addSld delSld modSld">
      <pc:chgData name="James Young" userId="7f8d7c9cdb576883" providerId="LiveId" clId="{FE49B172-0E90-437B-8D26-BC641EDF784B}" dt="2025-01-13T19:21:53.003" v="851" actId="20577"/>
      <pc:docMkLst>
        <pc:docMk/>
      </pc:docMkLst>
      <pc:sldChg chg="modSp mod">
        <pc:chgData name="James Young" userId="7f8d7c9cdb576883" providerId="LiveId" clId="{FE49B172-0E90-437B-8D26-BC641EDF784B}" dt="2025-01-13T19:07:24.898" v="681" actId="6549"/>
        <pc:sldMkLst>
          <pc:docMk/>
          <pc:sldMk cId="2838560389" sldId="296"/>
        </pc:sldMkLst>
        <pc:spChg chg="mod">
          <ac:chgData name="James Young" userId="7f8d7c9cdb576883" providerId="LiveId" clId="{FE49B172-0E90-437B-8D26-BC641EDF784B}" dt="2025-01-13T19:07:24.898" v="681" actId="6549"/>
          <ac:spMkLst>
            <pc:docMk/>
            <pc:sldMk cId="2838560389" sldId="296"/>
            <ac:spMk id="3" creationId="{708276BC-A706-40B5-B51D-6AA00A059507}"/>
          </ac:spMkLst>
        </pc:spChg>
      </pc:sldChg>
      <pc:sldChg chg="modSp mod">
        <pc:chgData name="James Young" userId="7f8d7c9cdb576883" providerId="LiveId" clId="{FE49B172-0E90-437B-8D26-BC641EDF784B}" dt="2025-01-13T18:51:09.161" v="246" actId="20577"/>
        <pc:sldMkLst>
          <pc:docMk/>
          <pc:sldMk cId="3390102180" sldId="311"/>
        </pc:sldMkLst>
        <pc:spChg chg="mod">
          <ac:chgData name="James Young" userId="7f8d7c9cdb576883" providerId="LiveId" clId="{FE49B172-0E90-437B-8D26-BC641EDF784B}" dt="2025-01-13T18:51:09.161" v="246" actId="20577"/>
          <ac:spMkLst>
            <pc:docMk/>
            <pc:sldMk cId="3390102180" sldId="311"/>
            <ac:spMk id="3" creationId="{708276BC-A706-40B5-B51D-6AA00A059507}"/>
          </ac:spMkLst>
        </pc:spChg>
      </pc:sldChg>
      <pc:sldChg chg="del">
        <pc:chgData name="James Young" userId="7f8d7c9cdb576883" providerId="LiveId" clId="{FE49B172-0E90-437B-8D26-BC641EDF784B}" dt="2025-01-13T18:49:39" v="191" actId="2696"/>
        <pc:sldMkLst>
          <pc:docMk/>
          <pc:sldMk cId="2857862921" sldId="315"/>
        </pc:sldMkLst>
      </pc:sldChg>
      <pc:sldChg chg="modSp mod">
        <pc:chgData name="James Young" userId="7f8d7c9cdb576883" providerId="LiveId" clId="{FE49B172-0E90-437B-8D26-BC641EDF784B}" dt="2025-01-13T19:11:32.788" v="743" actId="20577"/>
        <pc:sldMkLst>
          <pc:docMk/>
          <pc:sldMk cId="2438453614" sldId="316"/>
        </pc:sldMkLst>
        <pc:spChg chg="mod">
          <ac:chgData name="James Young" userId="7f8d7c9cdb576883" providerId="LiveId" clId="{FE49B172-0E90-437B-8D26-BC641EDF784B}" dt="2025-01-13T19:11:32.788" v="743" actId="20577"/>
          <ac:spMkLst>
            <pc:docMk/>
            <pc:sldMk cId="2438453614" sldId="316"/>
            <ac:spMk id="3" creationId="{708276BC-A706-40B5-B51D-6AA00A059507}"/>
          </ac:spMkLst>
        </pc:spChg>
      </pc:sldChg>
      <pc:sldChg chg="modSp mod">
        <pc:chgData name="James Young" userId="7f8d7c9cdb576883" providerId="LiveId" clId="{FE49B172-0E90-437B-8D26-BC641EDF784B}" dt="2025-01-13T19:10:51.122" v="732" actId="20577"/>
        <pc:sldMkLst>
          <pc:docMk/>
          <pc:sldMk cId="2029461572" sldId="317"/>
        </pc:sldMkLst>
        <pc:spChg chg="mod">
          <ac:chgData name="James Young" userId="7f8d7c9cdb576883" providerId="LiveId" clId="{FE49B172-0E90-437B-8D26-BC641EDF784B}" dt="2025-01-13T19:10:51.122" v="732" actId="20577"/>
          <ac:spMkLst>
            <pc:docMk/>
            <pc:sldMk cId="2029461572" sldId="317"/>
            <ac:spMk id="3" creationId="{708276BC-A706-40B5-B51D-6AA00A059507}"/>
          </ac:spMkLst>
        </pc:spChg>
      </pc:sldChg>
      <pc:sldChg chg="modSp mod">
        <pc:chgData name="James Young" userId="7f8d7c9cdb576883" providerId="LiveId" clId="{FE49B172-0E90-437B-8D26-BC641EDF784B}" dt="2025-01-13T19:09:59.361" v="690" actId="20577"/>
        <pc:sldMkLst>
          <pc:docMk/>
          <pc:sldMk cId="2681046262" sldId="319"/>
        </pc:sldMkLst>
        <pc:spChg chg="mod">
          <ac:chgData name="James Young" userId="7f8d7c9cdb576883" providerId="LiveId" clId="{FE49B172-0E90-437B-8D26-BC641EDF784B}" dt="2025-01-13T19:09:59.361" v="690" actId="20577"/>
          <ac:spMkLst>
            <pc:docMk/>
            <pc:sldMk cId="2681046262" sldId="319"/>
            <ac:spMk id="3" creationId="{708276BC-A706-40B5-B51D-6AA00A059507}"/>
          </ac:spMkLst>
        </pc:spChg>
      </pc:sldChg>
      <pc:sldChg chg="modSp mod">
        <pc:chgData name="James Young" userId="7f8d7c9cdb576883" providerId="LiveId" clId="{FE49B172-0E90-437B-8D26-BC641EDF784B}" dt="2025-01-13T18:46:24.752" v="145" actId="20577"/>
        <pc:sldMkLst>
          <pc:docMk/>
          <pc:sldMk cId="912707575" sldId="320"/>
        </pc:sldMkLst>
        <pc:spChg chg="mod">
          <ac:chgData name="James Young" userId="7f8d7c9cdb576883" providerId="LiveId" clId="{FE49B172-0E90-437B-8D26-BC641EDF784B}" dt="2025-01-13T18:46:24.752" v="145" actId="20577"/>
          <ac:spMkLst>
            <pc:docMk/>
            <pc:sldMk cId="912707575" sldId="320"/>
            <ac:spMk id="3" creationId="{708276BC-A706-40B5-B51D-6AA00A059507}"/>
          </ac:spMkLst>
        </pc:spChg>
      </pc:sldChg>
      <pc:sldChg chg="modSp mod">
        <pc:chgData name="James Young" userId="7f8d7c9cdb576883" providerId="LiveId" clId="{FE49B172-0E90-437B-8D26-BC641EDF784B}" dt="2025-01-13T18:45:53.148" v="142" actId="20577"/>
        <pc:sldMkLst>
          <pc:docMk/>
          <pc:sldMk cId="3552266159" sldId="321"/>
        </pc:sldMkLst>
        <pc:spChg chg="mod">
          <ac:chgData name="James Young" userId="7f8d7c9cdb576883" providerId="LiveId" clId="{FE49B172-0E90-437B-8D26-BC641EDF784B}" dt="2025-01-13T18:45:53.148" v="142" actId="20577"/>
          <ac:spMkLst>
            <pc:docMk/>
            <pc:sldMk cId="3552266159" sldId="321"/>
            <ac:spMk id="3" creationId="{0D226855-EFA6-1799-FCC8-21C4783DD4AF}"/>
          </ac:spMkLst>
        </pc:spChg>
      </pc:sldChg>
      <pc:sldChg chg="modSp mod">
        <pc:chgData name="James Young" userId="7f8d7c9cdb576883" providerId="LiveId" clId="{FE49B172-0E90-437B-8D26-BC641EDF784B}" dt="2025-01-13T18:59:35.711" v="512" actId="20577"/>
        <pc:sldMkLst>
          <pc:docMk/>
          <pc:sldMk cId="4031329310" sldId="324"/>
        </pc:sldMkLst>
        <pc:spChg chg="mod">
          <ac:chgData name="James Young" userId="7f8d7c9cdb576883" providerId="LiveId" clId="{FE49B172-0E90-437B-8D26-BC641EDF784B}" dt="2025-01-13T18:59:35.711" v="512" actId="20577"/>
          <ac:spMkLst>
            <pc:docMk/>
            <pc:sldMk cId="4031329310" sldId="324"/>
            <ac:spMk id="3" creationId="{708276BC-A706-40B5-B51D-6AA00A059507}"/>
          </ac:spMkLst>
        </pc:spChg>
      </pc:sldChg>
      <pc:sldChg chg="modSp mod">
        <pc:chgData name="James Young" userId="7f8d7c9cdb576883" providerId="LiveId" clId="{FE49B172-0E90-437B-8D26-BC641EDF784B}" dt="2025-01-13T19:14:08.758" v="757" actId="20577"/>
        <pc:sldMkLst>
          <pc:docMk/>
          <pc:sldMk cId="2535498520" sldId="325"/>
        </pc:sldMkLst>
        <pc:spChg chg="mod">
          <ac:chgData name="James Young" userId="7f8d7c9cdb576883" providerId="LiveId" clId="{FE49B172-0E90-437B-8D26-BC641EDF784B}" dt="2025-01-13T19:14:08.758" v="757" actId="20577"/>
          <ac:spMkLst>
            <pc:docMk/>
            <pc:sldMk cId="2535498520" sldId="325"/>
            <ac:spMk id="3" creationId="{708276BC-A706-40B5-B51D-6AA00A059507}"/>
          </ac:spMkLst>
        </pc:spChg>
      </pc:sldChg>
      <pc:sldChg chg="modSp mod">
        <pc:chgData name="James Young" userId="7f8d7c9cdb576883" providerId="LiveId" clId="{FE49B172-0E90-437B-8D26-BC641EDF784B}" dt="2025-01-13T19:13:30.473" v="749" actId="20577"/>
        <pc:sldMkLst>
          <pc:docMk/>
          <pc:sldMk cId="3328950240" sldId="326"/>
        </pc:sldMkLst>
        <pc:spChg chg="mod">
          <ac:chgData name="James Young" userId="7f8d7c9cdb576883" providerId="LiveId" clId="{FE49B172-0E90-437B-8D26-BC641EDF784B}" dt="2025-01-13T19:13:30.473" v="749" actId="20577"/>
          <ac:spMkLst>
            <pc:docMk/>
            <pc:sldMk cId="3328950240" sldId="326"/>
            <ac:spMk id="3" creationId="{708276BC-A706-40B5-B51D-6AA00A059507}"/>
          </ac:spMkLst>
        </pc:spChg>
      </pc:sldChg>
      <pc:sldChg chg="modSp mod">
        <pc:chgData name="James Young" userId="7f8d7c9cdb576883" providerId="LiveId" clId="{FE49B172-0E90-437B-8D26-BC641EDF784B}" dt="2025-01-13T19:12:27.598" v="744" actId="20577"/>
        <pc:sldMkLst>
          <pc:docMk/>
          <pc:sldMk cId="1318643211" sldId="327"/>
        </pc:sldMkLst>
        <pc:spChg chg="mod">
          <ac:chgData name="James Young" userId="7f8d7c9cdb576883" providerId="LiveId" clId="{FE49B172-0E90-437B-8D26-BC641EDF784B}" dt="2025-01-13T19:12:27.598" v="744" actId="20577"/>
          <ac:spMkLst>
            <pc:docMk/>
            <pc:sldMk cId="1318643211" sldId="327"/>
            <ac:spMk id="3" creationId="{708276BC-A706-40B5-B51D-6AA00A059507}"/>
          </ac:spMkLst>
        </pc:spChg>
      </pc:sldChg>
      <pc:sldChg chg="modSp add mod">
        <pc:chgData name="James Young" userId="7f8d7c9cdb576883" providerId="LiveId" clId="{FE49B172-0E90-437B-8D26-BC641EDF784B}" dt="2025-01-13T18:58:29.218" v="467" actId="27636"/>
        <pc:sldMkLst>
          <pc:docMk/>
          <pc:sldMk cId="1919329147" sldId="328"/>
        </pc:sldMkLst>
        <pc:spChg chg="mod">
          <ac:chgData name="James Young" userId="7f8d7c9cdb576883" providerId="LiveId" clId="{FE49B172-0E90-437B-8D26-BC641EDF784B}" dt="2025-01-13T18:58:29.218" v="467" actId="27636"/>
          <ac:spMkLst>
            <pc:docMk/>
            <pc:sldMk cId="1919329147" sldId="328"/>
            <ac:spMk id="3" creationId="{B68F3840-2E5C-1A6C-7E84-2468CFAB81EE}"/>
          </ac:spMkLst>
        </pc:spChg>
      </pc:sldChg>
      <pc:sldChg chg="modSp add mod">
        <pc:chgData name="James Young" userId="7f8d7c9cdb576883" providerId="LiveId" clId="{FE49B172-0E90-437B-8D26-BC641EDF784B}" dt="2025-01-13T19:15:38.878" v="765" actId="6549"/>
        <pc:sldMkLst>
          <pc:docMk/>
          <pc:sldMk cId="29715193" sldId="329"/>
        </pc:sldMkLst>
        <pc:spChg chg="mod">
          <ac:chgData name="James Young" userId="7f8d7c9cdb576883" providerId="LiveId" clId="{FE49B172-0E90-437B-8D26-BC641EDF784B}" dt="2025-01-13T19:15:38.878" v="765" actId="6549"/>
          <ac:spMkLst>
            <pc:docMk/>
            <pc:sldMk cId="29715193" sldId="329"/>
            <ac:spMk id="3" creationId="{B130F4A0-F3F2-B433-D979-BC99C161AC08}"/>
          </ac:spMkLst>
        </pc:spChg>
      </pc:sldChg>
      <pc:sldChg chg="modSp add mod">
        <pc:chgData name="James Young" userId="7f8d7c9cdb576883" providerId="LiveId" clId="{FE49B172-0E90-437B-8D26-BC641EDF784B}" dt="2025-01-13T18:56:35.845" v="417" actId="6549"/>
        <pc:sldMkLst>
          <pc:docMk/>
          <pc:sldMk cId="2643146855" sldId="330"/>
        </pc:sldMkLst>
        <pc:spChg chg="mod">
          <ac:chgData name="James Young" userId="7f8d7c9cdb576883" providerId="LiveId" clId="{FE49B172-0E90-437B-8D26-BC641EDF784B}" dt="2025-01-13T18:56:35.845" v="417" actId="6549"/>
          <ac:spMkLst>
            <pc:docMk/>
            <pc:sldMk cId="2643146855" sldId="330"/>
            <ac:spMk id="3" creationId="{8889F503-A6DB-07C9-37AC-715734C23812}"/>
          </ac:spMkLst>
        </pc:spChg>
      </pc:sldChg>
      <pc:sldChg chg="modSp add mod">
        <pc:chgData name="James Young" userId="7f8d7c9cdb576883" providerId="LiveId" clId="{FE49B172-0E90-437B-8D26-BC641EDF784B}" dt="2025-01-13T18:55:28.937" v="374" actId="6549"/>
        <pc:sldMkLst>
          <pc:docMk/>
          <pc:sldMk cId="2499283793" sldId="331"/>
        </pc:sldMkLst>
        <pc:spChg chg="mod">
          <ac:chgData name="James Young" userId="7f8d7c9cdb576883" providerId="LiveId" clId="{FE49B172-0E90-437B-8D26-BC641EDF784B}" dt="2025-01-13T18:55:28.937" v="374" actId="6549"/>
          <ac:spMkLst>
            <pc:docMk/>
            <pc:sldMk cId="2499283793" sldId="331"/>
            <ac:spMk id="3" creationId="{8C67772B-1380-6D88-B3E5-FBFDFDD7FCBC}"/>
          </ac:spMkLst>
        </pc:spChg>
      </pc:sldChg>
      <pc:sldChg chg="modSp add mod">
        <pc:chgData name="James Young" userId="7f8d7c9cdb576883" providerId="LiveId" clId="{FE49B172-0E90-437B-8D26-BC641EDF784B}" dt="2025-01-13T19:20:15.282" v="838" actId="20577"/>
        <pc:sldMkLst>
          <pc:docMk/>
          <pc:sldMk cId="2273545853" sldId="332"/>
        </pc:sldMkLst>
        <pc:spChg chg="mod">
          <ac:chgData name="James Young" userId="7f8d7c9cdb576883" providerId="LiveId" clId="{FE49B172-0E90-437B-8D26-BC641EDF784B}" dt="2025-01-13T19:20:15.282" v="838" actId="20577"/>
          <ac:spMkLst>
            <pc:docMk/>
            <pc:sldMk cId="2273545853" sldId="332"/>
            <ac:spMk id="3" creationId="{6C1B72BC-E350-28AF-7147-1839302CC98A}"/>
          </ac:spMkLst>
        </pc:spChg>
      </pc:sldChg>
      <pc:sldChg chg="modSp add mod">
        <pc:chgData name="James Young" userId="7f8d7c9cdb576883" providerId="LiveId" clId="{FE49B172-0E90-437B-8D26-BC641EDF784B}" dt="2025-01-13T19:18:21.563" v="767" actId="20577"/>
        <pc:sldMkLst>
          <pc:docMk/>
          <pc:sldMk cId="3864242396" sldId="333"/>
        </pc:sldMkLst>
        <pc:spChg chg="mod">
          <ac:chgData name="James Young" userId="7f8d7c9cdb576883" providerId="LiveId" clId="{FE49B172-0E90-437B-8D26-BC641EDF784B}" dt="2025-01-13T19:18:21.563" v="767" actId="20577"/>
          <ac:spMkLst>
            <pc:docMk/>
            <pc:sldMk cId="3864242396" sldId="333"/>
            <ac:spMk id="3" creationId="{BD4DD5DE-CF92-2C1D-53C8-8072B1A589F9}"/>
          </ac:spMkLst>
        </pc:spChg>
      </pc:sldChg>
      <pc:sldChg chg="modSp add mod">
        <pc:chgData name="James Young" userId="7f8d7c9cdb576883" providerId="LiveId" clId="{FE49B172-0E90-437B-8D26-BC641EDF784B}" dt="2025-01-13T19:21:53.003" v="851" actId="20577"/>
        <pc:sldMkLst>
          <pc:docMk/>
          <pc:sldMk cId="4029566069" sldId="334"/>
        </pc:sldMkLst>
        <pc:spChg chg="mod">
          <ac:chgData name="James Young" userId="7f8d7c9cdb576883" providerId="LiveId" clId="{FE49B172-0E90-437B-8D26-BC641EDF784B}" dt="2025-01-13T19:21:53.003" v="851" actId="20577"/>
          <ac:spMkLst>
            <pc:docMk/>
            <pc:sldMk cId="4029566069" sldId="334"/>
            <ac:spMk id="3" creationId="{85DADA14-FFC8-4415-93C7-5165B6857C44}"/>
          </ac:spMkLst>
        </pc:spChg>
      </pc:sldChg>
      <pc:sldChg chg="modSp add mod">
        <pc:chgData name="James Young" userId="7f8d7c9cdb576883" providerId="LiveId" clId="{FE49B172-0E90-437B-8D26-BC641EDF784B}" dt="2025-01-13T19:21:34.817" v="847" actId="6549"/>
        <pc:sldMkLst>
          <pc:docMk/>
          <pc:sldMk cId="2787633561" sldId="335"/>
        </pc:sldMkLst>
        <pc:spChg chg="mod">
          <ac:chgData name="James Young" userId="7f8d7c9cdb576883" providerId="LiveId" clId="{FE49B172-0E90-437B-8D26-BC641EDF784B}" dt="2025-01-13T19:21:34.817" v="847" actId="6549"/>
          <ac:spMkLst>
            <pc:docMk/>
            <pc:sldMk cId="2787633561" sldId="335"/>
            <ac:spMk id="3" creationId="{666ED69A-8540-4370-4B47-650CB5B0C27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3.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Sin and Disobedience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Persistent sin and disobedience to God's commands can desensitize the heart.</a:t>
            </a:r>
          </a:p>
          <a:p>
            <a:pPr marL="0" indent="0">
              <a:lnSpc>
                <a:spcPct val="107000"/>
              </a:lnSpc>
              <a:spcBef>
                <a:spcPts val="0"/>
              </a:spcBef>
              <a:spcAft>
                <a:spcPts val="600"/>
              </a:spcAft>
              <a:buNone/>
            </a:pPr>
            <a:endParaRPr lang="en-US" sz="2400"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Eph 4:18,19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“being darkened in their understanding, excluded from the life of God because of the ignorance that is in them - because of the hardness of their heart;  and they,  </a:t>
            </a:r>
            <a:r>
              <a:rPr lang="en-US" sz="2400" u="sng" kern="100" dirty="0">
                <a:effectLst/>
                <a:latin typeface="Tempus Sans ITC" panose="04020404030D07020202" pitchFamily="82" charset="0"/>
                <a:ea typeface="Aptos" panose="020B0004020202020204" pitchFamily="34" charset="0"/>
                <a:cs typeface="Times New Roman" panose="02020603050405020304" pitchFamily="18" charset="0"/>
              </a:rPr>
              <a:t>having become callous, have given themselves over to sensuality for the practice of every kind of impurity with </a:t>
            </a:r>
            <a:r>
              <a:rPr lang="en-US" sz="2400" b="1" u="sng" kern="100" dirty="0">
                <a:effectLst/>
                <a:latin typeface="Tempus Sans ITC" panose="04020404030D07020202" pitchFamily="82" charset="0"/>
                <a:ea typeface="Aptos" panose="020B0004020202020204" pitchFamily="34" charset="0"/>
                <a:cs typeface="Times New Roman" panose="02020603050405020304" pitchFamily="18" charset="0"/>
              </a:rPr>
              <a:t>greediness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4.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Bitterness or Resentment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due to hurt caused by others. Sometimes, that hurt is caused intentionally. Oftentimes, however, it’s simply a misunderstanding. Many times, we can avoid this heart hardening by simply thinking the best of others and communicating well. Prayer and forgiveness are paramount also. </a:t>
            </a:r>
          </a:p>
          <a:p>
            <a:pPr marL="0" indent="0">
              <a:lnSpc>
                <a:spcPct val="107000"/>
              </a:lnSpc>
              <a:spcBef>
                <a:spcPts val="0"/>
              </a:spcBef>
              <a:spcAft>
                <a:spcPts val="600"/>
              </a:spcAft>
              <a:buNone/>
            </a:pPr>
            <a:endParaRPr lang="en-US" sz="24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Eph 4:31,32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Get rid of all bitterness, rage and anger, brawling and slander, along with every form of malice. Be kind and compassionate to one another, forgiving each other, just as in Christ God forgave you</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EFFF6-4B81-3B17-D7E9-99A942C74A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1D801F-D60F-7EEF-512B-080C695942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C67772B-1380-6D88-B3E5-FBFDFDD7FCB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5. Isolation from God and Others: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Some folks hide from God or specific people when living with a hardened heart. They grow angry or bitter, so they rely on avoidance. </a:t>
            </a:r>
          </a:p>
          <a:p>
            <a:pPr marL="0" indent="0">
              <a:lnSpc>
                <a:spcPct val="107000"/>
              </a:lnSpc>
              <a:spcBef>
                <a:spcPts val="0"/>
              </a:spcBef>
              <a:spcAft>
                <a:spcPts val="600"/>
              </a:spcAft>
              <a:buNone/>
            </a:pPr>
            <a:endParaRPr lang="en-US" sz="2400" b="1"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Proverbs 18:1</a:t>
            </a:r>
            <a:r>
              <a:rPr lang="en-US" sz="2400" dirty="0">
                <a:effectLst/>
                <a:latin typeface="Aptos" panose="020B0004020202020204" pitchFamily="34" charset="0"/>
                <a:ea typeface="Aptos" panose="020B0004020202020204" pitchFamily="34" charset="0"/>
                <a:cs typeface="Times New Roman" panose="02020603050405020304" pitchFamily="18" charset="0"/>
              </a:rPr>
              <a:t> One who has isolated himself seeks his own desires; he rejects all sound judgment.”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Heb 10:24-25</a:t>
            </a:r>
            <a:r>
              <a:rPr lang="en-US" sz="2400" dirty="0">
                <a:effectLst/>
                <a:latin typeface="Aptos" panose="020B0004020202020204" pitchFamily="34" charset="0"/>
                <a:ea typeface="Aptos" panose="020B0004020202020204" pitchFamily="34" charset="0"/>
                <a:cs typeface="Times New Roman" panose="02020603050405020304" pitchFamily="18" charset="0"/>
              </a:rPr>
              <a:t> “And let us consider how we may spur one another on toward love and good deeds, not giving up meeting together, as some are in the habit of doing, but encouraging one another—and all the more as you see the Day approaching.”</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9283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92734-3548-206F-5E38-692A3FB28B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B3A17F-D309-D076-A102-35109876763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889F503-A6DB-07C9-37AC-715734C2381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6. Refusal to Forgive: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This is clearly a sign of a hardened heart. </a:t>
            </a:r>
          </a:p>
          <a:p>
            <a:pPr marL="0" indent="0">
              <a:lnSpc>
                <a:spcPct val="107000"/>
              </a:lnSpc>
              <a:spcBef>
                <a:spcPts val="0"/>
              </a:spcBef>
              <a:spcAft>
                <a:spcPts val="600"/>
              </a:spcAft>
              <a:buNone/>
            </a:pPr>
            <a:endParaRPr lang="en-US" sz="24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Mtt 5:23,24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Therefore, if you are offering your gift at the altar and there remember that your brother or sister has something against you, leave your gift there in front of the altar. First go and be reconciled to them; then come and offer your gift.”</a:t>
            </a:r>
          </a:p>
          <a:p>
            <a:pPr marL="0" indent="0">
              <a:lnSpc>
                <a:spcPct val="107000"/>
              </a:lnSpc>
              <a:spcBef>
                <a:spcPts val="0"/>
              </a:spcBef>
              <a:spcAft>
                <a:spcPts val="600"/>
              </a:spcAft>
              <a:buNone/>
            </a:pPr>
            <a:r>
              <a:rPr lang="en-US" sz="2400" b="1" kern="100" dirty="0">
                <a:latin typeface="Aptos" panose="020B0004020202020204" pitchFamily="34" charset="0"/>
                <a:ea typeface="Aptos" panose="020B0004020202020204" pitchFamily="34" charset="0"/>
                <a:cs typeface="Times New Roman" panose="02020603050405020304" pitchFamily="18" charset="0"/>
              </a:rPr>
              <a:t>Mtt 6:14,15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"For if you forgive other people when they sin against you, your heavenly Father will also forgive you. But if you do not forgive others their sins, your Father will not forgive your sins."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3146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FD73A-642A-D1A4-6214-86BB15C655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AF36E-E073-6067-C28A-8A623392CA4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130F4A0-F3F2-B433-D979-BC99C161AC0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7. Refusal to Serve or Be Ministered To:  </a:t>
            </a:r>
            <a:r>
              <a:rPr lang="en-US" sz="2400" dirty="0">
                <a:effectLst/>
                <a:latin typeface="Aptos" panose="020B0004020202020204" pitchFamily="34" charset="0"/>
                <a:ea typeface="Aptos" panose="020B0004020202020204" pitchFamily="34" charset="0"/>
                <a:cs typeface="Times New Roman" panose="02020603050405020304" pitchFamily="18" charset="0"/>
              </a:rPr>
              <a:t>Jesus came to seek and save the lost – in whatever “lost” condition they were in – whether spiritual or broken physically.  </a:t>
            </a:r>
          </a:p>
          <a:p>
            <a:pPr marL="0" indent="0">
              <a:lnSpc>
                <a:spcPct val="107000"/>
              </a:lnSpc>
              <a:spcBef>
                <a:spcPts val="0"/>
              </a:spcBef>
              <a:spcAft>
                <a:spcPts val="600"/>
              </a:spcAft>
              <a:buNone/>
            </a:pPr>
            <a:endParaRPr lang="en-US" sz="2400" b="1"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John 13:13-15 “</a:t>
            </a:r>
            <a:r>
              <a:rPr lang="en-US" sz="2400" dirty="0">
                <a:effectLst/>
                <a:latin typeface="Aptos" panose="020B0004020202020204" pitchFamily="34" charset="0"/>
                <a:ea typeface="Aptos" panose="020B0004020202020204" pitchFamily="34" charset="0"/>
                <a:cs typeface="Times New Roman" panose="02020603050405020304" pitchFamily="18" charset="0"/>
              </a:rPr>
              <a:t>You call Me Teacher and Lord and you are right, for so I am. If I then, the Lord and the Teacher, washed your feet, you also ought to wash one another’s feet. For I gave you an example that you also should do as I did to you.”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Romans 15:1</a:t>
            </a:r>
            <a:r>
              <a:rPr lang="en-US" sz="2400" dirty="0">
                <a:effectLst/>
                <a:latin typeface="Aptos" panose="020B0004020202020204" pitchFamily="34" charset="0"/>
                <a:ea typeface="Aptos" panose="020B0004020202020204" pitchFamily="34" charset="0"/>
                <a:cs typeface="Times New Roman" panose="02020603050405020304" pitchFamily="18" charset="0"/>
              </a:rPr>
              <a:t> “We who are strong ought to bear with the failings of the weak and not to please ourselves.”</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Galatians 6:2</a:t>
            </a:r>
            <a:r>
              <a:rPr lang="en-US" sz="24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“Carry each other’s burdens, and in this way, you will fulfill the law of Christ.”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15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F35F0-2043-9EDE-D31C-6F1DBDD53E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012CD0-9998-1E11-2B66-55B2D067420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68F3840-2E5C-1A6C-7E84-2468CFAB81EE}"/>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sz="2400" b="1"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Preventing</a:t>
            </a:r>
            <a:r>
              <a:rPr lang="en-US" sz="2400" b="1" dirty="0">
                <a:effectLst/>
                <a:latin typeface="Aptos" panose="020B0004020202020204" pitchFamily="34" charset="0"/>
                <a:ea typeface="Aptos" panose="020B0004020202020204" pitchFamily="34" charset="0"/>
                <a:cs typeface="Times New Roman" panose="02020603050405020304" pitchFamily="18" charset="0"/>
              </a:rPr>
              <a:t> Hardness of Heart</a:t>
            </a:r>
            <a:br>
              <a:rPr lang="en-US" sz="2400" dirty="0">
                <a:effectLst/>
                <a:latin typeface="Aptos" panose="020B0004020202020204" pitchFamily="34" charset="0"/>
                <a:ea typeface="Aptos" panose="020B0004020202020204" pitchFamily="34" charset="0"/>
                <a:cs typeface="Times New Roman" panose="02020603050405020304" pitchFamily="18" charset="0"/>
              </a:rPr>
            </a:br>
            <a:br>
              <a:rPr lang="en-US" sz="2400" dirty="0">
                <a:effectLst/>
                <a:latin typeface="Aptos" panose="020B0004020202020204" pitchFamily="34" charset="0"/>
                <a:ea typeface="Aptos" panose="020B0004020202020204" pitchFamily="34" charset="0"/>
                <a:cs typeface="Times New Roman" panose="02020603050405020304" pitchFamily="18" charset="0"/>
              </a:rPr>
            </a:br>
            <a:r>
              <a:rPr lang="en-US" sz="2400" dirty="0">
                <a:effectLst/>
                <a:latin typeface="Aptos" panose="020B0004020202020204" pitchFamily="34" charset="0"/>
                <a:ea typeface="Aptos" panose="020B0004020202020204" pitchFamily="34" charset="0"/>
                <a:cs typeface="Times New Roman" panose="02020603050405020304" pitchFamily="18" charset="0"/>
              </a:rPr>
              <a:t>1. </a:t>
            </a:r>
            <a:r>
              <a:rPr lang="en-US" sz="2400" b="1" dirty="0">
                <a:effectLst/>
                <a:latin typeface="Aptos" panose="020B0004020202020204" pitchFamily="34" charset="0"/>
                <a:ea typeface="Aptos" panose="020B0004020202020204" pitchFamily="34" charset="0"/>
                <a:cs typeface="Times New Roman" panose="02020603050405020304" pitchFamily="18" charset="0"/>
              </a:rPr>
              <a:t>Regular Reflection and Repentance</a:t>
            </a:r>
            <a:r>
              <a:rPr lang="en-US" sz="2400" dirty="0">
                <a:effectLst/>
                <a:latin typeface="Aptos" panose="020B0004020202020204" pitchFamily="34" charset="0"/>
                <a:ea typeface="Aptos" panose="020B0004020202020204" pitchFamily="34" charset="0"/>
                <a:cs typeface="Times New Roman" panose="02020603050405020304" pitchFamily="18" charset="0"/>
              </a:rPr>
              <a:t>: Believers are encouraged to regularly examine their hearts and repent of any sin.</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Psalm 139:23,24 </a:t>
            </a:r>
            <a:r>
              <a:rPr lang="en-US" sz="2400" dirty="0">
                <a:effectLst/>
                <a:latin typeface="Aptos" panose="020B0004020202020204" pitchFamily="34" charset="0"/>
                <a:ea typeface="Aptos" panose="020B0004020202020204" pitchFamily="34" charset="0"/>
                <a:cs typeface="Times New Roman" panose="02020603050405020304" pitchFamily="18" charset="0"/>
              </a:rPr>
              <a:t>is a prayer for introspection: "Search me, O God, and know my heart; test me and know my concerns. See if there is any offensive way in me and lead me in the way everlasting."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Cor 7:10 “</a:t>
            </a:r>
            <a:r>
              <a:rPr lang="en-US" sz="2400" dirty="0">
                <a:effectLst/>
                <a:latin typeface="Aptos" panose="020B0004020202020204" pitchFamily="34" charset="0"/>
                <a:ea typeface="Aptos" panose="020B0004020202020204" pitchFamily="34" charset="0"/>
                <a:cs typeface="Times New Roman" panose="02020603050405020304" pitchFamily="18" charset="0"/>
              </a:rPr>
              <a:t>For the sorrow that is according to the will of God produces a repentance without regret, leading to salvation”.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Joel 2:12,13 “</a:t>
            </a:r>
            <a:r>
              <a:rPr lang="en-US" sz="2400" dirty="0">
                <a:effectLst/>
                <a:latin typeface="Aptos" panose="020B0004020202020204" pitchFamily="34" charset="0"/>
                <a:ea typeface="Aptos" panose="020B0004020202020204" pitchFamily="34" charset="0"/>
                <a:cs typeface="Times New Roman" panose="02020603050405020304" pitchFamily="18" charset="0"/>
              </a:rPr>
              <a:t>And rend your heart and not your clothes. Now return to the Lord your God, for He is gracious and compassionate, slow to anger, abounding in lovingkindness and relenting from evil.”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9329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2. </a:t>
            </a:r>
            <a:r>
              <a:rPr lang="en-US" sz="2400" b="1" dirty="0">
                <a:effectLst/>
                <a:latin typeface="Aptos" panose="020B0004020202020204" pitchFamily="34" charset="0"/>
                <a:ea typeface="Aptos" panose="020B0004020202020204" pitchFamily="34" charset="0"/>
                <a:cs typeface="Times New Roman" panose="02020603050405020304" pitchFamily="18" charset="0"/>
              </a:rPr>
              <a:t>Cultivating a Teachable Spirit</a:t>
            </a:r>
            <a:r>
              <a:rPr lang="en-US" sz="2400" dirty="0">
                <a:effectLst/>
                <a:latin typeface="Aptos" panose="020B0004020202020204" pitchFamily="34" charset="0"/>
                <a:ea typeface="Aptos" panose="020B0004020202020204" pitchFamily="34" charset="0"/>
                <a:cs typeface="Times New Roman" panose="02020603050405020304" pitchFamily="18" charset="0"/>
              </a:rPr>
              <a:t>: Maintaining a humble and teachable spirit is essential. </a:t>
            </a:r>
          </a:p>
          <a:p>
            <a:pPr marL="0" indent="0">
              <a:lnSpc>
                <a:spcPct val="107000"/>
              </a:lnSpc>
              <a:spcBef>
                <a:spcPts val="0"/>
              </a:spcBef>
              <a:spcAft>
                <a:spcPts val="600"/>
              </a:spcAft>
              <a:buNone/>
            </a:pPr>
            <a:endParaRPr lang="en-US" sz="2400" b="1"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Prov 4:23 “</a:t>
            </a:r>
            <a:r>
              <a:rPr lang="en-US" sz="2400" dirty="0">
                <a:effectLst/>
                <a:latin typeface="Aptos" panose="020B0004020202020204" pitchFamily="34" charset="0"/>
                <a:ea typeface="Aptos" panose="020B0004020202020204" pitchFamily="34" charset="0"/>
                <a:cs typeface="Times New Roman" panose="02020603050405020304" pitchFamily="18" charset="0"/>
              </a:rPr>
              <a:t>Guard your heart with all diligence, for from it flow springs of life."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Tim 3:16,17 “</a:t>
            </a:r>
            <a:r>
              <a:rPr lang="en-US" sz="2400" dirty="0">
                <a:effectLst/>
                <a:latin typeface="Aptos" panose="020B0004020202020204" pitchFamily="34" charset="0"/>
                <a:ea typeface="Aptos" panose="020B0004020202020204" pitchFamily="34" charset="0"/>
                <a:cs typeface="Times New Roman" panose="02020603050405020304" pitchFamily="18" charset="0"/>
              </a:rPr>
              <a:t>All Scripture is inspired by God and </a:t>
            </a:r>
            <a:r>
              <a:rPr lang="en-US" sz="24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profitable for </a:t>
            </a:r>
            <a:r>
              <a:rPr lang="en-US" sz="2400" dirty="0">
                <a:effectLst/>
                <a:latin typeface="Aptos" panose="020B0004020202020204" pitchFamily="34" charset="0"/>
                <a:ea typeface="Aptos" panose="020B0004020202020204" pitchFamily="34" charset="0"/>
                <a:cs typeface="Times New Roman" panose="02020603050405020304" pitchFamily="18" charset="0"/>
              </a:rPr>
              <a:t>teaching, for reproof, for correction, for training in righteousness so that the man of God may be adequate, equipped for every good work.”</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A6B84-67BE-8DE7-BA3A-63D55A39FD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5244F0-E359-E184-EE04-F5674254722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D4DD5DE-CF92-2C1D-53C8-8072B1A589F9}"/>
              </a:ext>
            </a:extLst>
          </p:cNvPr>
          <p:cNvSpPr>
            <a:spLocks noGrp="1"/>
          </p:cNvSpPr>
          <p:nvPr>
            <p:ph idx="1"/>
          </p:nvPr>
        </p:nvSpPr>
        <p:spPr>
          <a:xfrm>
            <a:off x="697662" y="483079"/>
            <a:ext cx="7886700" cy="5891842"/>
          </a:xfrm>
        </p:spPr>
        <p:txBody>
          <a:bodyPr>
            <a:normAutofit fontScale="92500"/>
          </a:bodyPr>
          <a:lstStyle/>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3. </a:t>
            </a:r>
            <a:r>
              <a:rPr lang="en-US" sz="2400" b="1" dirty="0">
                <a:effectLst/>
                <a:latin typeface="Aptos" panose="020B0004020202020204" pitchFamily="34" charset="0"/>
                <a:ea typeface="Aptos" panose="020B0004020202020204" pitchFamily="34" charset="0"/>
                <a:cs typeface="Times New Roman" panose="02020603050405020304" pitchFamily="18" charset="0"/>
              </a:rPr>
              <a:t>Engagement with Scripture and Prayer</a:t>
            </a:r>
            <a:r>
              <a:rPr lang="en-US" sz="2400" dirty="0">
                <a:effectLst/>
                <a:latin typeface="Aptos" panose="020B0004020202020204" pitchFamily="34" charset="0"/>
                <a:ea typeface="Aptos" panose="020B0004020202020204" pitchFamily="34" charset="0"/>
                <a:cs typeface="Times New Roman" panose="02020603050405020304" pitchFamily="18" charset="0"/>
              </a:rPr>
              <a:t>: Regular engagement with God's Word and prayer helps keep the heart sensitive to His voice.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Heb 4:12 </a:t>
            </a:r>
            <a:r>
              <a:rPr lang="en-US" sz="2400" dirty="0">
                <a:effectLst/>
                <a:latin typeface="Aptos" panose="020B0004020202020204" pitchFamily="34" charset="0"/>
                <a:ea typeface="Aptos" panose="020B0004020202020204" pitchFamily="34" charset="0"/>
                <a:cs typeface="Times New Roman" panose="02020603050405020304" pitchFamily="18" charset="0"/>
              </a:rPr>
              <a:t>emphasizes the power of Scripture: "For the Word of God is living and active, sharper than any double-edged sword, piercing to the division of soul and spirit, joints and marrow, and judging the thoughts and intentions of the heart."  </a:t>
            </a:r>
          </a:p>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This is the way in which we avoid conforming to the way of this world and instead – </a:t>
            </a:r>
            <a:r>
              <a:rPr lang="en-US" sz="2400" b="1" dirty="0">
                <a:effectLst/>
                <a:latin typeface="Aptos" panose="020B0004020202020204" pitchFamily="34" charset="0"/>
                <a:ea typeface="Aptos" panose="020B0004020202020204" pitchFamily="34" charset="0"/>
                <a:cs typeface="Times New Roman" panose="02020603050405020304" pitchFamily="18" charset="0"/>
              </a:rPr>
              <a:t>Rom 12:2 “</a:t>
            </a:r>
            <a:r>
              <a:rPr lang="en-US" sz="2400" dirty="0">
                <a:effectLst/>
                <a:latin typeface="Aptos" panose="020B0004020202020204" pitchFamily="34" charset="0"/>
                <a:ea typeface="Aptos" panose="020B0004020202020204" pitchFamily="34" charset="0"/>
                <a:cs typeface="Times New Roman" panose="02020603050405020304" pitchFamily="18" charset="0"/>
              </a:rPr>
              <a:t>be transformed by the renewing of your mind, so that you can prove what the will of God is” </a:t>
            </a:r>
          </a:p>
          <a:p>
            <a:pPr marL="0" indent="0">
              <a:lnSpc>
                <a:spcPct val="107000"/>
              </a:lnSpc>
              <a:spcBef>
                <a:spcPts val="0"/>
              </a:spcBef>
              <a:spcAft>
                <a:spcPts val="600"/>
              </a:spcAft>
              <a:buNone/>
            </a:pPr>
            <a:r>
              <a:rPr lang="en-US" sz="2400" b="1" dirty="0">
                <a:latin typeface="Aptos" panose="020B0004020202020204" pitchFamily="34" charset="0"/>
                <a:ea typeface="Aptos" panose="020B0004020202020204" pitchFamily="34" charset="0"/>
                <a:cs typeface="Times New Roman" panose="02020603050405020304" pitchFamily="18" charset="0"/>
              </a:rPr>
              <a:t>Prov 14:12 &amp; 16:25 </a:t>
            </a:r>
            <a:r>
              <a:rPr lang="en-US" sz="2400" dirty="0">
                <a:effectLst/>
                <a:latin typeface="Aptos" panose="020B0004020202020204" pitchFamily="34" charset="0"/>
                <a:ea typeface="Aptos" panose="020B0004020202020204" pitchFamily="34" charset="0"/>
                <a:cs typeface="Times New Roman" panose="02020603050405020304" pitchFamily="18" charset="0"/>
              </a:rPr>
              <a:t>and thereby avoid spiritual death “There is a way that seems right to a man, but in the end it leads to death.” (</a:t>
            </a:r>
            <a:r>
              <a:rPr lang="en-US" sz="2400" b="1" dirty="0">
                <a:effectLst/>
                <a:latin typeface="Aptos" panose="020B0004020202020204" pitchFamily="34" charset="0"/>
                <a:ea typeface="Aptos" panose="020B0004020202020204" pitchFamily="34" charset="0"/>
                <a:cs typeface="Times New Roman" panose="02020603050405020304" pitchFamily="18" charset="0"/>
              </a:rPr>
              <a:t>Prov 14:12 &amp; 16:25</a:t>
            </a:r>
            <a:r>
              <a:rPr lang="en-US" sz="2400" dirty="0">
                <a:effectLst/>
                <a:latin typeface="Aptos" panose="020B0004020202020204" pitchFamily="34" charset="0"/>
                <a:ea typeface="Aptos" panose="020B0004020202020204" pitchFamily="34" charset="0"/>
                <a:cs typeface="Times New Roman" panose="02020603050405020304" pitchFamily="18" charset="0"/>
              </a:rPr>
              <a:t>)  . . . </a:t>
            </a:r>
            <a:br>
              <a:rPr lang="en-US" sz="2400" dirty="0">
                <a:effectLst/>
                <a:latin typeface="Aptos" panose="020B0004020202020204" pitchFamily="34" charset="0"/>
                <a:ea typeface="Aptos" panose="020B0004020202020204" pitchFamily="34" charset="0"/>
                <a:cs typeface="Times New Roman" panose="02020603050405020304" pitchFamily="18" charset="0"/>
              </a:rPr>
            </a:b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4242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45B53-58CC-3D0A-951A-4B77043FFF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DDD956-2B02-CAD0-382E-FDE7502DC6B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C1B72BC-E350-28AF-7147-1839302CC98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latin typeface="Aptos" panose="020B0004020202020204" pitchFamily="34" charset="0"/>
                <a:ea typeface="Aptos" panose="020B0004020202020204" pitchFamily="34" charset="0"/>
                <a:cs typeface="Times New Roman" panose="02020603050405020304" pitchFamily="18" charset="0"/>
              </a:rPr>
              <a:t>2 Tim 3:16 </a:t>
            </a:r>
            <a:r>
              <a:rPr lang="en-US" sz="2800" dirty="0">
                <a:effectLst/>
                <a:latin typeface="Aptos" panose="020B0004020202020204" pitchFamily="34" charset="0"/>
                <a:ea typeface="Aptos" panose="020B0004020202020204" pitchFamily="34" charset="0"/>
                <a:cs typeface="Times New Roman" panose="02020603050405020304" pitchFamily="18" charset="0"/>
              </a:rPr>
              <a:t>“All Scripture is inspired by God and is profitable for teaching, reproof, correction, for training in righteousness”.</a:t>
            </a:r>
          </a:p>
          <a:p>
            <a:pPr marL="0" indent="0">
              <a:lnSpc>
                <a:spcPct val="107000"/>
              </a:lnSpc>
              <a:spcBef>
                <a:spcPts val="0"/>
              </a:spcBef>
              <a:spcAft>
                <a:spcPts val="600"/>
              </a:spcAft>
              <a:buNone/>
            </a:pPr>
            <a:r>
              <a:rPr lang="en-US" sz="2800" b="1" dirty="0">
                <a:effectLst/>
                <a:latin typeface="Aptos" panose="020B0004020202020204" pitchFamily="34" charset="0"/>
                <a:ea typeface="Aptos" panose="020B0004020202020204" pitchFamily="34" charset="0"/>
                <a:cs typeface="Times New Roman" panose="02020603050405020304" pitchFamily="18" charset="0"/>
              </a:rPr>
              <a:t>Psalm 119:9-11 “</a:t>
            </a:r>
            <a:r>
              <a:rPr lang="en-US" sz="2800" dirty="0">
                <a:effectLst/>
                <a:latin typeface="Aptos" panose="020B0004020202020204" pitchFamily="34" charset="0"/>
                <a:ea typeface="Aptos" panose="020B0004020202020204" pitchFamily="34" charset="0"/>
                <a:cs typeface="Times New Roman" panose="02020603050405020304" pitchFamily="18" charset="0"/>
              </a:rPr>
              <a:t>How can a young man keep his way pure? By living according to Your word. I seek You with all my heart. . . . I have hidden Your word in my heart that I might not sin against You”. </a:t>
            </a:r>
            <a:br>
              <a:rPr lang="en-US" sz="2800" dirty="0">
                <a:effectLst/>
                <a:latin typeface="Aptos" panose="020B0004020202020204" pitchFamily="34" charset="0"/>
                <a:ea typeface="Aptos" panose="020B0004020202020204" pitchFamily="34" charset="0"/>
                <a:cs typeface="Times New Roman" panose="02020603050405020304" pitchFamily="18" charset="0"/>
              </a:rPr>
            </a:b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3545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1CC1D-AFFD-7950-5335-34D5F0D2F3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F48132-1FF0-F971-F310-076E651D605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66ED69A-8540-4370-4B47-650CB5B0C27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4. </a:t>
            </a:r>
            <a:r>
              <a:rPr lang="en-US" sz="2400" b="1" dirty="0">
                <a:effectLst/>
                <a:latin typeface="Aptos" panose="020B0004020202020204" pitchFamily="34" charset="0"/>
                <a:ea typeface="Aptos" panose="020B0004020202020204" pitchFamily="34" charset="0"/>
                <a:cs typeface="Times New Roman" panose="02020603050405020304" pitchFamily="18" charset="0"/>
              </a:rPr>
              <a:t>Community and Accountability</a:t>
            </a:r>
            <a:r>
              <a:rPr lang="en-US" sz="2400" dirty="0">
                <a:effectLst/>
                <a:latin typeface="Aptos" panose="020B0004020202020204" pitchFamily="34" charset="0"/>
                <a:ea typeface="Aptos" panose="020B0004020202020204" pitchFamily="34" charset="0"/>
                <a:cs typeface="Times New Roman" panose="02020603050405020304" pitchFamily="18" charset="0"/>
              </a:rPr>
              <a:t>: Being part of a faith-community provides encouragement, help and accountability. </a:t>
            </a:r>
          </a:p>
          <a:p>
            <a:pPr marL="0" indent="0">
              <a:lnSpc>
                <a:spcPct val="107000"/>
              </a:lnSpc>
              <a:spcBef>
                <a:spcPts val="0"/>
              </a:spcBef>
              <a:spcAft>
                <a:spcPts val="600"/>
              </a:spcAft>
              <a:buNone/>
            </a:pPr>
            <a:endParaRPr lang="en-US" sz="2400" b="1"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Heb 10:24,25 </a:t>
            </a:r>
            <a:r>
              <a:rPr lang="en-US" sz="2400" dirty="0">
                <a:effectLst/>
                <a:latin typeface="Aptos" panose="020B0004020202020204" pitchFamily="34" charset="0"/>
                <a:ea typeface="Aptos" panose="020B0004020202020204" pitchFamily="34" charset="0"/>
                <a:cs typeface="Times New Roman" panose="02020603050405020304" pitchFamily="18" charset="0"/>
              </a:rPr>
              <a:t>encourages believers to "spur one another on to love and good deeds" and not to forsake gathering together.”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Gal 6:1.2 “</a:t>
            </a:r>
            <a:r>
              <a:rPr lang="en-US" sz="2400" dirty="0">
                <a:effectLst/>
                <a:latin typeface="Aptos" panose="020B0004020202020204" pitchFamily="34" charset="0"/>
                <a:ea typeface="Aptos" panose="020B0004020202020204" pitchFamily="34" charset="0"/>
                <a:cs typeface="Times New Roman" panose="02020603050405020304" pitchFamily="18" charset="0"/>
              </a:rPr>
              <a:t>Brethren, even if anyone is caught in any trespasses, you who are spiritual, restore such a one in a spirit of gentleness; each one looking to yourself, so that you too will not be tempted. Bear one another’s burdens, and thereby fulfill the law of Christ.”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7633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77500" lnSpcReduction="20000"/>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15000"/>
              </a:lnSpc>
              <a:spcAft>
                <a:spcPts val="800"/>
              </a:spcAft>
              <a:buNone/>
            </a:pPr>
            <a:r>
              <a:rPr lang="en-US" sz="3600" b="1" kern="0" dirty="0">
                <a:effectLst/>
                <a:latin typeface="Aptos" panose="020B0004020202020204" pitchFamily="34" charset="0"/>
                <a:ea typeface="Times New Roman" panose="02020603050405020304" pitchFamily="18" charset="0"/>
                <a:cs typeface="Times New Roman" panose="02020603050405020304" pitchFamily="18" charset="0"/>
              </a:rPr>
              <a:t>DO NOT HARDEN YOUR HEART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2600" b="1" kern="0" dirty="0">
                <a:effectLst/>
                <a:latin typeface="Aptos" panose="020B0004020202020204" pitchFamily="34" charset="0"/>
                <a:ea typeface="Times New Roman" panose="02020603050405020304" pitchFamily="18" charset="0"/>
                <a:cs typeface="Times New Roman" panose="02020603050405020304" pitchFamily="18" charset="0"/>
              </a:rPr>
              <a:t>Heb 3:8 “</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Harden not your hearts, as in the provocation, in the day of temptation in the wilderness”.    </a:t>
            </a:r>
          </a:p>
          <a:p>
            <a:pPr marL="0" marR="0">
              <a:lnSpc>
                <a:spcPct val="115000"/>
              </a:lnSpc>
              <a:spcAft>
                <a:spcPts val="800"/>
              </a:spcAft>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Ps 95:8 “</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Do not harden your hearts, as at Meribah, as in the day of </a:t>
            </a:r>
            <a:r>
              <a:rPr lang="en-US" sz="2600" kern="100" dirty="0" err="1">
                <a:effectLst/>
                <a:latin typeface="Aptos" panose="020B0004020202020204" pitchFamily="34" charset="0"/>
                <a:ea typeface="Aptos" panose="020B0004020202020204" pitchFamily="34" charset="0"/>
                <a:cs typeface="Times New Roman" panose="02020603050405020304" pitchFamily="18" charset="0"/>
              </a:rPr>
              <a:t>Massah</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 in the wilderness.”    </a:t>
            </a:r>
          </a:p>
          <a:p>
            <a:pPr marL="0" marR="0">
              <a:lnSpc>
                <a:spcPct val="115000"/>
              </a:lnSpc>
              <a:spcAft>
                <a:spcPts val="800"/>
              </a:spcAft>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Mtt 13:14,15 “</a:t>
            </a:r>
            <a:r>
              <a:rPr lang="en-US" sz="2600" i="1" kern="0" dirty="0">
                <a:effectLst/>
                <a:latin typeface="Aptos" panose="020B0004020202020204" pitchFamily="34" charset="0"/>
                <a:ea typeface="Times New Roman" panose="02020603050405020304" pitchFamily="18" charset="0"/>
                <a:cs typeface="Times New Roman" panose="02020603050405020304" pitchFamily="18" charset="0"/>
              </a:rPr>
              <a:t>In them the prophecy of Isaiah is fulfilled, which says, 'By hearing you will hear, and will in no way understand; Seeing you will see, and will in no way perceive: For this people's heart has grown callous, their ears are dull of hearing, their eyes they have closed”.</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9AEDC-6BF1-8579-C4B9-9D05A5E7E6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D075E5-3E0B-57D1-68F1-CC4AAD48190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5DADA14-FFC8-4415-93C7-5165B6857C4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James 5:19,20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My brethren, if any among you strays from the truth and one turns him back, let him know that he who turns a sinner from the error of his way will save his </a:t>
            </a:r>
            <a:r>
              <a:rPr lang="en-US" sz="2400" kern="100">
                <a:effectLst/>
                <a:latin typeface="Aptos" panose="020B0004020202020204" pitchFamily="34" charset="0"/>
                <a:ea typeface="Aptos" panose="020B0004020202020204" pitchFamily="34" charset="0"/>
                <a:cs typeface="Times New Roman" panose="02020603050405020304" pitchFamily="18" charset="0"/>
              </a:rPr>
              <a:t>soul from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death and will cover a multitude of sins.”  </a:t>
            </a:r>
          </a:p>
          <a:p>
            <a:pPr marL="0" indent="0">
              <a:lnSpc>
                <a:spcPct val="107000"/>
              </a:lnSpc>
              <a:spcBef>
                <a:spcPts val="0"/>
              </a:spcBef>
              <a:spcAft>
                <a:spcPts val="60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Eccl 4:9-12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Two are better than one, because they have a good return for their labor: </a:t>
            </a:r>
            <a:r>
              <a:rPr lang="en-US" sz="2400" kern="100" baseline="300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If either of them falls down, one can help the other up. But pity anyone who falls and has no one to help them up. Also, if two lie down together, they will keep warm. But how can one keep warm alone? Though one may be overpowered, two can defend themselves. A cord of three strands is not quickly broken.”</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9566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r>
              <a:rPr lang="en-US" sz="240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Rich man and Lazarus:  </a:t>
            </a:r>
          </a:p>
          <a:p>
            <a:pPr marL="0" marR="0" indent="0">
              <a:lnSpc>
                <a:spcPct val="107000"/>
              </a:lnSpc>
              <a:spcBef>
                <a:spcPts val="0"/>
              </a:spcBef>
              <a:spcAft>
                <a:spcPts val="8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Lk 16:19-23</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“There was a rich man who </a:t>
            </a:r>
            <a:r>
              <a:rPr lang="en-US" sz="2400" u="sng" dirty="0">
                <a:effectLst/>
                <a:latin typeface="Tempus Sans ITC" panose="04020404030D07020202" pitchFamily="82" charset="0"/>
                <a:ea typeface="Times New Roman" panose="02020603050405020304" pitchFamily="18" charset="0"/>
                <a:cs typeface="Times New Roman" panose="02020603050405020304" pitchFamily="18" charset="0"/>
              </a:rPr>
              <a:t>was dressed in purple and fine linen and lived in luxury every day</a:t>
            </a:r>
            <a:r>
              <a:rPr lang="en-US" sz="2400" dirty="0">
                <a:effectLst/>
                <a:latin typeface="Tempus Sans ITC" panose="04020404030D07020202" pitchFamily="82" charset="0"/>
                <a:ea typeface="Times New Roman" panose="02020603050405020304" pitchFamily="18" charset="0"/>
                <a:cs typeface="Times New Roman" panose="02020603050405020304" pitchFamily="18" charset="0"/>
              </a:rPr>
              <a:t>.</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his gate was laid a beggar named Lazarus, covered with sores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aseline="300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and   </a:t>
            </a:r>
            <a:r>
              <a:rPr lang="en-US" sz="2400" u="sng" dirty="0">
                <a:effectLst/>
                <a:latin typeface="Tempus Sans ITC" panose="04020404030D07020202" pitchFamily="82" charset="0"/>
                <a:ea typeface="Times New Roman" panose="02020603050405020304" pitchFamily="18" charset="0"/>
                <a:cs typeface="Times New Roman" panose="02020603050405020304" pitchFamily="18" charset="0"/>
              </a:rPr>
              <a:t>LONGING</a:t>
            </a:r>
            <a:r>
              <a:rPr lang="en-US" sz="2400" dirty="0">
                <a:effectLst/>
                <a:latin typeface="Tempus Sans ITC" panose="04020404030D07020202" pitchFamily="82" charset="0"/>
                <a:ea typeface="Times New Roman" panose="02020603050405020304" pitchFamily="18" charset="0"/>
                <a:cs typeface="Times New Roman" panose="02020603050405020304" pitchFamily="18" charset="0"/>
              </a:rPr>
              <a: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to eat what fell from the rich man’s table. Even the dogs came and licked his sores.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“The time came when the beggar died, and the angels carried him to Abraham’s side. The rich man also died and was buried.</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In Hades, where he was in torment, he looked up and saw Abraham far away, with Lazarus by his side.”</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solidFill>
                  <a:srgbClr val="FF0000"/>
                </a:solidFill>
                <a:effectLst/>
                <a:latin typeface="Aptos" panose="020B0004020202020204" pitchFamily="34" charset="0"/>
                <a:ea typeface="Times New Roman" panose="02020603050405020304" pitchFamily="18" charset="0"/>
              </a:rPr>
              <a:t>Rich Young Ruler seeking eternal life</a:t>
            </a:r>
            <a:r>
              <a:rPr lang="en-US" sz="2400" dirty="0">
                <a:effectLst/>
                <a:latin typeface="Aptos" panose="020B0004020202020204" pitchFamily="34" charset="0"/>
                <a:ea typeface="Times New Roman" panose="02020603050405020304" pitchFamily="18" charset="0"/>
              </a:rPr>
              <a:t>: </a:t>
            </a:r>
          </a:p>
          <a:p>
            <a:pPr marL="0" indent="0">
              <a:lnSpc>
                <a:spcPct val="107000"/>
              </a:lnSpc>
              <a:spcBef>
                <a:spcPts val="0"/>
              </a:spcBef>
              <a:spcAft>
                <a:spcPts val="600"/>
              </a:spcAft>
              <a:buNone/>
            </a:pPr>
            <a:r>
              <a:rPr lang="en-US" sz="2400" b="1" dirty="0">
                <a:effectLst/>
                <a:latin typeface="Aptos" panose="020B0004020202020204" pitchFamily="34" charset="0"/>
                <a:ea typeface="Times New Roman" panose="02020603050405020304" pitchFamily="18" charset="0"/>
              </a:rPr>
              <a:t>Mtt 19:21-26 “</a:t>
            </a:r>
            <a:r>
              <a:rPr lang="en-US" sz="2400" dirty="0">
                <a:effectLst/>
                <a:latin typeface="Aptos" panose="020B0004020202020204" pitchFamily="34" charset="0"/>
                <a:ea typeface="Times New Roman" panose="02020603050405020304" pitchFamily="18" charset="0"/>
              </a:rPr>
              <a:t>Jesus answered, “If you want to be perfect, go, sell your possessions and </a:t>
            </a:r>
            <a:r>
              <a:rPr lang="en-US" sz="2400" u="sng" dirty="0">
                <a:effectLst/>
                <a:latin typeface="Tempus Sans ITC" panose="04020404030D07020202" pitchFamily="82" charset="0"/>
                <a:ea typeface="Times New Roman" panose="02020603050405020304" pitchFamily="18" charset="0"/>
              </a:rPr>
              <a:t>give to the poor, and you will have treasure in heaven</a:t>
            </a:r>
            <a:r>
              <a:rPr lang="en-US" sz="2400" dirty="0">
                <a:effectLst/>
                <a:latin typeface="Aptos" panose="020B0004020202020204" pitchFamily="34" charset="0"/>
                <a:ea typeface="Times New Roman" panose="02020603050405020304" pitchFamily="18" charset="0"/>
              </a:rPr>
              <a:t>. Then come, follow me.” When the young man heard this, he went away sad, because he had great wealth. Then Jesus said to his disciples, “Truly I tell you, it is easier for a camel to go through the eye of a needle than for someone who is rich   to enter the kingdom of God.” When the disciples heard this, they were greatly astonished and asked, “Who then can be saved?” Jesus looked at them and said, “With man this is impossible, but with God all things are possible.”</a:t>
            </a:r>
            <a:endParaRPr lang="en-US" sz="2400"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Rich man and his barns</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b="1" kern="1800" dirty="0">
                <a:effectLst/>
                <a:latin typeface="Aptos" panose="020B0004020202020204" pitchFamily="34" charset="0"/>
                <a:ea typeface="Aptos" panose="020B0004020202020204" pitchFamily="34" charset="0"/>
                <a:cs typeface="Times New Roman" panose="02020603050405020304" pitchFamily="18" charset="0"/>
              </a:rPr>
              <a:t>Luke 12:16-21 “</a:t>
            </a:r>
            <a:r>
              <a:rPr lang="en-US" sz="2400" dirty="0">
                <a:effectLst/>
                <a:latin typeface="Aptos" panose="020B0004020202020204" pitchFamily="34" charset="0"/>
                <a:ea typeface="Aptos" panose="020B0004020202020204" pitchFamily="34" charset="0"/>
                <a:cs typeface="Times New Roman" panose="02020603050405020304" pitchFamily="18" charset="0"/>
              </a:rPr>
              <a:t>And he told them this parable: ‘The ground of a certain rich man yielded an abundant harvest. He thought to himself, ‘What shall I do? I have no place to store </a:t>
            </a:r>
            <a:r>
              <a:rPr lang="en-US" sz="2400" b="1" dirty="0">
                <a:effectLst/>
                <a:latin typeface="Aptos" panose="020B0004020202020204" pitchFamily="34" charset="0"/>
                <a:ea typeface="Aptos" panose="020B0004020202020204" pitchFamily="34" charset="0"/>
                <a:cs typeface="Times New Roman" panose="02020603050405020304" pitchFamily="18" charset="0"/>
              </a:rPr>
              <a:t>my</a:t>
            </a:r>
            <a:r>
              <a:rPr lang="en-US" sz="2400" dirty="0">
                <a:effectLst/>
                <a:latin typeface="Aptos" panose="020B0004020202020204" pitchFamily="34" charset="0"/>
                <a:ea typeface="Aptos" panose="020B0004020202020204" pitchFamily="34" charset="0"/>
                <a:cs typeface="Times New Roman" panose="02020603050405020304" pitchFamily="18" charset="0"/>
              </a:rPr>
              <a:t> crops.’ “Then he said, ‘This is what I’ll do. I will tear down </a:t>
            </a:r>
            <a:r>
              <a:rPr lang="en-US" sz="2400" b="1" dirty="0">
                <a:effectLst/>
                <a:latin typeface="Aptos" panose="020B0004020202020204" pitchFamily="34" charset="0"/>
                <a:ea typeface="Aptos" panose="020B0004020202020204" pitchFamily="34" charset="0"/>
                <a:cs typeface="Times New Roman" panose="02020603050405020304" pitchFamily="18" charset="0"/>
              </a:rPr>
              <a:t>my</a:t>
            </a:r>
            <a:r>
              <a:rPr lang="en-US" sz="2400" dirty="0">
                <a:effectLst/>
                <a:latin typeface="Aptos" panose="020B0004020202020204" pitchFamily="34" charset="0"/>
                <a:ea typeface="Aptos" panose="020B0004020202020204" pitchFamily="34" charset="0"/>
                <a:cs typeface="Times New Roman" panose="02020603050405020304" pitchFamily="18" charset="0"/>
              </a:rPr>
              <a:t> barns and build bigger ones, and there I will store </a:t>
            </a:r>
            <a:r>
              <a:rPr lang="en-US" sz="2400" b="1" dirty="0">
                <a:effectLst/>
                <a:latin typeface="Aptos" panose="020B0004020202020204" pitchFamily="34" charset="0"/>
                <a:ea typeface="Aptos" panose="020B0004020202020204" pitchFamily="34" charset="0"/>
                <a:cs typeface="Times New Roman" panose="02020603050405020304" pitchFamily="18" charset="0"/>
              </a:rPr>
              <a:t>my</a:t>
            </a:r>
            <a:r>
              <a:rPr lang="en-US" sz="2400" dirty="0">
                <a:effectLst/>
                <a:latin typeface="Aptos" panose="020B0004020202020204" pitchFamily="34" charset="0"/>
                <a:ea typeface="Aptos" panose="020B0004020202020204" pitchFamily="34" charset="0"/>
                <a:cs typeface="Times New Roman" panose="02020603050405020304" pitchFamily="18" charset="0"/>
              </a:rPr>
              <a:t> surplus grain. And I’ll say to myself, “You have plenty of grain laid up for many years. </a:t>
            </a:r>
            <a:r>
              <a:rPr lang="en-US" sz="2400" b="1" dirty="0">
                <a:effectLst/>
                <a:latin typeface="Aptos" panose="020B0004020202020204" pitchFamily="34" charset="0"/>
                <a:ea typeface="Aptos" panose="020B0004020202020204" pitchFamily="34" charset="0"/>
                <a:cs typeface="Times New Roman" panose="02020603050405020304" pitchFamily="18" charset="0"/>
              </a:rPr>
              <a:t>Take life easy</a:t>
            </a:r>
            <a:r>
              <a:rPr lang="en-US" sz="2400" dirty="0">
                <a:effectLst/>
                <a:latin typeface="Aptos" panose="020B0004020202020204" pitchFamily="34" charset="0"/>
                <a:ea typeface="Aptos" panose="020B0004020202020204" pitchFamily="34" charset="0"/>
                <a:cs typeface="Times New Roman" panose="02020603050405020304" pitchFamily="18" charset="0"/>
              </a:rPr>
              <a:t>; eat, drink and be merry.”’ “But God said to him, ‘You fool! This very night your life will be demanded from you. Then who will get what you have prepared for yourself?’ “This is how it will be with whoever stores up things for  </a:t>
            </a:r>
            <a:r>
              <a:rPr lang="en-US" sz="2400" b="1" u="sng" dirty="0">
                <a:effectLst/>
                <a:latin typeface="Tempus Sans ITC" panose="04020404030D07020202" pitchFamily="82" charset="0"/>
                <a:ea typeface="Aptos" panose="020B0004020202020204" pitchFamily="34" charset="0"/>
                <a:cs typeface="Times New Roman" panose="02020603050405020304" pitchFamily="18" charset="0"/>
              </a:rPr>
              <a:t>themselves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u="sng" dirty="0">
                <a:effectLst/>
                <a:latin typeface="Tempus Sans ITC" panose="04020404030D07020202" pitchFamily="82" charset="0"/>
                <a:ea typeface="Aptos" panose="020B0004020202020204" pitchFamily="34" charset="0"/>
                <a:cs typeface="Times New Roman" panose="02020603050405020304" pitchFamily="18" charset="0"/>
              </a:rPr>
              <a:t>but is not rich toward God</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r>
              <a:rPr lang="en-US" kern="100" dirty="0">
                <a:latin typeface="Aptos" panose="020B0004020202020204" pitchFamily="34" charset="0"/>
                <a:ea typeface="Aptos" panose="020B0004020202020204" pitchFamily="34" charset="0"/>
                <a:cs typeface="Times New Roman" panose="02020603050405020304" pitchFamily="18" charset="0"/>
              </a:rPr>
              <a:t>Good Samaritan Morale:</a:t>
            </a:r>
          </a:p>
          <a:p>
            <a:pPr marL="0" marR="0" indent="0">
              <a:lnSpc>
                <a:spcPct val="115000"/>
              </a:lnSpc>
              <a:spcBef>
                <a:spcPts val="0"/>
              </a:spcBef>
              <a:spcAft>
                <a:spcPts val="800"/>
              </a:spcAft>
              <a:buNone/>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Bef>
                <a:spcPts val="0"/>
              </a:spcBef>
              <a:spcAft>
                <a:spcPts val="800"/>
              </a:spcAft>
              <a:buNone/>
            </a:pPr>
            <a:r>
              <a:rPr lang="en-US" dirty="0">
                <a:effectLst/>
                <a:latin typeface="Aptos" panose="020B0004020202020204" pitchFamily="34" charset="0"/>
                <a:ea typeface="Times New Roman" panose="02020603050405020304" pitchFamily="18" charset="0"/>
              </a:rPr>
              <a:t>Compassion is a life-style! </a:t>
            </a:r>
          </a:p>
          <a:p>
            <a:pPr marL="0" indent="0">
              <a:lnSpc>
                <a:spcPct val="115000"/>
              </a:lnSpc>
              <a:spcBef>
                <a:spcPts val="0"/>
              </a:spcBef>
              <a:spcAft>
                <a:spcPts val="800"/>
              </a:spcAft>
              <a:buNone/>
            </a:pPr>
            <a:r>
              <a:rPr lang="en-US" dirty="0">
                <a:effectLst/>
                <a:latin typeface="Aptos" panose="020B0004020202020204" pitchFamily="34" charset="0"/>
                <a:ea typeface="Times New Roman" panose="02020603050405020304" pitchFamily="18" charset="0"/>
              </a:rPr>
              <a:t>After loving God and appreciating all that He has done for us – we are to also love our neighbor    (His Children)!</a:t>
            </a:r>
            <a:endParaRPr lang="en-US" dirty="0">
              <a:effectLst/>
              <a:latin typeface="Times New Roman" panose="02020603050405020304" pitchFamily="18" charset="0"/>
              <a:ea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COMMON TRAIT in these passages:  </a:t>
            </a:r>
            <a:r>
              <a:rPr lang="en-US" sz="2400" b="1"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endParaRPr lang="en-US" sz="2400" b="1"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err="1">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SELF-</a:t>
            </a:r>
            <a:r>
              <a:rPr lang="en-US" sz="2400" b="1" kern="0" dirty="0" err="1">
                <a:effectLst/>
                <a:latin typeface="Aptos" panose="020B0004020202020204" pitchFamily="34" charset="0"/>
                <a:ea typeface="Times New Roman" panose="02020603050405020304" pitchFamily="18" charset="0"/>
                <a:cs typeface="Times New Roman" panose="02020603050405020304" pitchFamily="18" charset="0"/>
              </a:rPr>
              <a:t>absorbed</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 ;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NO concern or awareness of and no love / response for those around them who are truly in need!  And as we see - there are consequences for living this way.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Rom 2:5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because of your stubbornness and unrepentant heart you are storing up wrath for yourself in the day of wrath and revelation of the righteous judgment of God”.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13:9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(And after this parable Jesus declared)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“He who has ears, let him hear!”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Luke 6:45</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good man out of the good treasure of his heart brings forth what is good; and the evil man out of the evil treasure bring forth what is evil; for his mouth speaks from that which fills his heart.” </a:t>
            </a: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Causes of Hardness of Heart</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1.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Unbelief</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 primary cause of hardness of heart is </a:t>
            </a:r>
            <a:r>
              <a:rPr lang="en-US"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unbelief</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Heb 3:12.13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See to it, brothers, that none of you has a wicked heart of unbelief that turns away from the living God. But   </a:t>
            </a:r>
            <a:r>
              <a:rPr lang="en-US" sz="2400" u="sng" kern="100" dirty="0">
                <a:effectLst/>
                <a:latin typeface="Tempus Sans ITC" panose="04020404030D07020202" pitchFamily="82" charset="0"/>
                <a:ea typeface="Aptos" panose="020B0004020202020204" pitchFamily="34" charset="0"/>
                <a:cs typeface="Times New Roman" panose="02020603050405020304" pitchFamily="18" charset="0"/>
              </a:rPr>
              <a:t>exhort one another daily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as long as it is called today, so that none of you may be hardened  by sin’s deceitfulness."</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Pride and Self-Reliance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Pride can lead to a hardened heart, as individuals rely on their own understanding rather than seeking God's wisdom. </a:t>
            </a:r>
          </a:p>
          <a:p>
            <a:pPr marL="0" indent="0">
              <a:lnSpc>
                <a:spcPct val="107000"/>
              </a:lnSpc>
              <a:spcBef>
                <a:spcPts val="0"/>
              </a:spcBef>
              <a:spcAft>
                <a:spcPts val="6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Prov 28:14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"Blessed is the man who is always reverent, but he who hardens his heart falls into trouble."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Proverbs 8:13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"To fear the Lord is to hate evil; I hate pride and arrogance, evil behavior and perverse speech."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Proverbs 16:18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"Pride goes before destruction, a haughty spirit before a fall."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Daniel 5:20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But when his (Belshazzar)heart became arrogant and hardened with pride, he was deposed from his royal throne and stripped of his glory</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393</TotalTime>
  <Words>2139</Words>
  <Application>Microsoft Office PowerPoint</Application>
  <PresentationFormat>On-screen Show (4:3)</PresentationFormat>
  <Paragraphs>73</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2025-01-13T19:22:03Z</dcterms:modified>
</cp:coreProperties>
</file>