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9" r:id="rId4"/>
    <p:sldId id="317" r:id="rId5"/>
    <p:sldId id="316" r:id="rId6"/>
    <p:sldId id="311" r:id="rId7"/>
    <p:sldId id="327" r:id="rId8"/>
    <p:sldId id="326" r:id="rId9"/>
    <p:sldId id="325" r:id="rId10"/>
    <p:sldId id="324" r:id="rId11"/>
    <p:sldId id="331" r:id="rId12"/>
    <p:sldId id="330" r:id="rId13"/>
    <p:sldId id="328" r:id="rId14"/>
    <p:sldId id="333" r:id="rId15"/>
    <p:sldId id="332" r:id="rId16"/>
    <p:sldId id="335" r:id="rId17"/>
    <p:sldId id="334" r:id="rId18"/>
    <p:sldId id="323"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FF2E41-BC93-46B7-A2E9-39BE21A282A0}" v="2" dt="2025-04-23T17:41:13.9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FFFF2E41-BC93-46B7-A2E9-39BE21A282A0}"/>
    <pc:docChg chg="undo redo custSel addSld delSld modSld">
      <pc:chgData name="James Young" userId="7f8d7c9cdb576883" providerId="LiveId" clId="{FFFF2E41-BC93-46B7-A2E9-39BE21A282A0}" dt="2025-04-30T15:16:20.759" v="624" actId="20577"/>
      <pc:docMkLst>
        <pc:docMk/>
      </pc:docMkLst>
      <pc:sldChg chg="modSp mod">
        <pc:chgData name="James Young" userId="7f8d7c9cdb576883" providerId="LiveId" clId="{FFFF2E41-BC93-46B7-A2E9-39BE21A282A0}" dt="2025-04-23T17:31:38.387" v="1" actId="255"/>
        <pc:sldMkLst>
          <pc:docMk/>
          <pc:sldMk cId="2838560389" sldId="296"/>
        </pc:sldMkLst>
        <pc:spChg chg="mod">
          <ac:chgData name="James Young" userId="7f8d7c9cdb576883" providerId="LiveId" clId="{FFFF2E41-BC93-46B7-A2E9-39BE21A282A0}" dt="2025-04-23T17:31:38.387" v="1" actId="255"/>
          <ac:spMkLst>
            <pc:docMk/>
            <pc:sldMk cId="2838560389" sldId="296"/>
            <ac:spMk id="3" creationId="{708276BC-A706-40B5-B51D-6AA00A059507}"/>
          </ac:spMkLst>
        </pc:spChg>
      </pc:sldChg>
      <pc:sldChg chg="modSp mod">
        <pc:chgData name="James Young" userId="7f8d7c9cdb576883" providerId="LiveId" clId="{FFFF2E41-BC93-46B7-A2E9-39BE21A282A0}" dt="2025-04-23T17:41:41.335" v="84" actId="207"/>
        <pc:sldMkLst>
          <pc:docMk/>
          <pc:sldMk cId="3390102180" sldId="311"/>
        </pc:sldMkLst>
        <pc:spChg chg="mod">
          <ac:chgData name="James Young" userId="7f8d7c9cdb576883" providerId="LiveId" clId="{FFFF2E41-BC93-46B7-A2E9-39BE21A282A0}" dt="2025-04-23T17:41:41.335" v="84" actId="207"/>
          <ac:spMkLst>
            <pc:docMk/>
            <pc:sldMk cId="3390102180" sldId="311"/>
            <ac:spMk id="3" creationId="{708276BC-A706-40B5-B51D-6AA00A059507}"/>
          </ac:spMkLst>
        </pc:spChg>
      </pc:sldChg>
      <pc:sldChg chg="modSp mod">
        <pc:chgData name="James Young" userId="7f8d7c9cdb576883" providerId="LiveId" clId="{FFFF2E41-BC93-46B7-A2E9-39BE21A282A0}" dt="2025-04-23T17:42:11.629" v="87" actId="255"/>
        <pc:sldMkLst>
          <pc:docMk/>
          <pc:sldMk cId="2438453614" sldId="316"/>
        </pc:sldMkLst>
        <pc:spChg chg="mod">
          <ac:chgData name="James Young" userId="7f8d7c9cdb576883" providerId="LiveId" clId="{FFFF2E41-BC93-46B7-A2E9-39BE21A282A0}" dt="2025-04-23T17:42:11.629" v="87" actId="255"/>
          <ac:spMkLst>
            <pc:docMk/>
            <pc:sldMk cId="2438453614" sldId="316"/>
            <ac:spMk id="3" creationId="{708276BC-A706-40B5-B51D-6AA00A059507}"/>
          </ac:spMkLst>
        </pc:spChg>
      </pc:sldChg>
      <pc:sldChg chg="modSp mod">
        <pc:chgData name="James Young" userId="7f8d7c9cdb576883" providerId="LiveId" clId="{FFFF2E41-BC93-46B7-A2E9-39BE21A282A0}" dt="2025-04-23T17:43:36.010" v="94" actId="20577"/>
        <pc:sldMkLst>
          <pc:docMk/>
          <pc:sldMk cId="2029461572" sldId="317"/>
        </pc:sldMkLst>
        <pc:spChg chg="mod">
          <ac:chgData name="James Young" userId="7f8d7c9cdb576883" providerId="LiveId" clId="{FFFF2E41-BC93-46B7-A2E9-39BE21A282A0}" dt="2025-04-23T17:43:36.010" v="94" actId="20577"/>
          <ac:spMkLst>
            <pc:docMk/>
            <pc:sldMk cId="2029461572" sldId="317"/>
            <ac:spMk id="3" creationId="{708276BC-A706-40B5-B51D-6AA00A059507}"/>
          </ac:spMkLst>
        </pc:spChg>
      </pc:sldChg>
      <pc:sldChg chg="modSp mod">
        <pc:chgData name="James Young" userId="7f8d7c9cdb576883" providerId="LiveId" clId="{FFFF2E41-BC93-46B7-A2E9-39BE21A282A0}" dt="2025-04-23T17:32:33.831" v="15" actId="20577"/>
        <pc:sldMkLst>
          <pc:docMk/>
          <pc:sldMk cId="2681046262" sldId="319"/>
        </pc:sldMkLst>
        <pc:spChg chg="mod">
          <ac:chgData name="James Young" userId="7f8d7c9cdb576883" providerId="LiveId" clId="{FFFF2E41-BC93-46B7-A2E9-39BE21A282A0}" dt="2025-04-23T17:32:33.831" v="15" actId="20577"/>
          <ac:spMkLst>
            <pc:docMk/>
            <pc:sldMk cId="2681046262" sldId="319"/>
            <ac:spMk id="3" creationId="{708276BC-A706-40B5-B51D-6AA00A059507}"/>
          </ac:spMkLst>
        </pc:spChg>
      </pc:sldChg>
      <pc:sldChg chg="modSp mod">
        <pc:chgData name="James Young" userId="7f8d7c9cdb576883" providerId="LiveId" clId="{FFFF2E41-BC93-46B7-A2E9-39BE21A282A0}" dt="2025-04-23T17:44:59.705" v="102" actId="255"/>
        <pc:sldMkLst>
          <pc:docMk/>
          <pc:sldMk cId="4031329310" sldId="324"/>
        </pc:sldMkLst>
        <pc:spChg chg="mod">
          <ac:chgData name="James Young" userId="7f8d7c9cdb576883" providerId="LiveId" clId="{FFFF2E41-BC93-46B7-A2E9-39BE21A282A0}" dt="2025-04-23T17:44:59.705" v="102" actId="255"/>
          <ac:spMkLst>
            <pc:docMk/>
            <pc:sldMk cId="4031329310" sldId="324"/>
            <ac:spMk id="3" creationId="{708276BC-A706-40B5-B51D-6AA00A059507}"/>
          </ac:spMkLst>
        </pc:spChg>
      </pc:sldChg>
      <pc:sldChg chg="modSp mod">
        <pc:chgData name="James Young" userId="7f8d7c9cdb576883" providerId="LiveId" clId="{FFFF2E41-BC93-46B7-A2E9-39BE21A282A0}" dt="2025-04-23T17:40:04.228" v="74" actId="255"/>
        <pc:sldMkLst>
          <pc:docMk/>
          <pc:sldMk cId="2535498520" sldId="325"/>
        </pc:sldMkLst>
        <pc:spChg chg="mod">
          <ac:chgData name="James Young" userId="7f8d7c9cdb576883" providerId="LiveId" clId="{FFFF2E41-BC93-46B7-A2E9-39BE21A282A0}" dt="2025-04-23T17:40:04.228" v="74" actId="255"/>
          <ac:spMkLst>
            <pc:docMk/>
            <pc:sldMk cId="2535498520" sldId="325"/>
            <ac:spMk id="3" creationId="{708276BC-A706-40B5-B51D-6AA00A059507}"/>
          </ac:spMkLst>
        </pc:spChg>
      </pc:sldChg>
      <pc:sldChg chg="modSp mod">
        <pc:chgData name="James Young" userId="7f8d7c9cdb576883" providerId="LiveId" clId="{FFFF2E41-BC93-46B7-A2E9-39BE21A282A0}" dt="2025-04-30T15:03:33.781" v="228" actId="20577"/>
        <pc:sldMkLst>
          <pc:docMk/>
          <pc:sldMk cId="3328950240" sldId="326"/>
        </pc:sldMkLst>
        <pc:spChg chg="mod">
          <ac:chgData name="James Young" userId="7f8d7c9cdb576883" providerId="LiveId" clId="{FFFF2E41-BC93-46B7-A2E9-39BE21A282A0}" dt="2025-04-30T15:03:33.781" v="228" actId="20577"/>
          <ac:spMkLst>
            <pc:docMk/>
            <pc:sldMk cId="3328950240" sldId="326"/>
            <ac:spMk id="3" creationId="{708276BC-A706-40B5-B51D-6AA00A059507}"/>
          </ac:spMkLst>
        </pc:spChg>
      </pc:sldChg>
      <pc:sldChg chg="modSp mod">
        <pc:chgData name="James Young" userId="7f8d7c9cdb576883" providerId="LiveId" clId="{FFFF2E41-BC93-46B7-A2E9-39BE21A282A0}" dt="2025-04-23T17:41:09.531" v="81" actId="20578"/>
        <pc:sldMkLst>
          <pc:docMk/>
          <pc:sldMk cId="1318643211" sldId="327"/>
        </pc:sldMkLst>
        <pc:spChg chg="mod">
          <ac:chgData name="James Young" userId="7f8d7c9cdb576883" providerId="LiveId" clId="{FFFF2E41-BC93-46B7-A2E9-39BE21A282A0}" dt="2025-04-23T17:41:09.531" v="81" actId="20578"/>
          <ac:spMkLst>
            <pc:docMk/>
            <pc:sldMk cId="1318643211" sldId="327"/>
            <ac:spMk id="3" creationId="{708276BC-A706-40B5-B51D-6AA00A059507}"/>
          </ac:spMkLst>
        </pc:spChg>
      </pc:sldChg>
      <pc:sldChg chg="modSp add mod">
        <pc:chgData name="James Young" userId="7f8d7c9cdb576883" providerId="LiveId" clId="{FFFF2E41-BC93-46B7-A2E9-39BE21A282A0}" dt="2025-04-23T17:51:07.863" v="147" actId="20577"/>
        <pc:sldMkLst>
          <pc:docMk/>
          <pc:sldMk cId="3973802153" sldId="328"/>
        </pc:sldMkLst>
        <pc:spChg chg="mod">
          <ac:chgData name="James Young" userId="7f8d7c9cdb576883" providerId="LiveId" clId="{FFFF2E41-BC93-46B7-A2E9-39BE21A282A0}" dt="2025-04-23T17:51:07.863" v="147" actId="20577"/>
          <ac:spMkLst>
            <pc:docMk/>
            <pc:sldMk cId="3973802153" sldId="328"/>
            <ac:spMk id="3" creationId="{27915209-604C-FFA0-2850-352B41C67788}"/>
          </ac:spMkLst>
        </pc:spChg>
      </pc:sldChg>
      <pc:sldChg chg="add del">
        <pc:chgData name="James Young" userId="7f8d7c9cdb576883" providerId="LiveId" clId="{FFFF2E41-BC93-46B7-A2E9-39BE21A282A0}" dt="2025-04-23T17:55:14.908" v="198" actId="2696"/>
        <pc:sldMkLst>
          <pc:docMk/>
          <pc:sldMk cId="4244766257" sldId="329"/>
        </pc:sldMkLst>
      </pc:sldChg>
      <pc:sldChg chg="modSp add mod">
        <pc:chgData name="James Young" userId="7f8d7c9cdb576883" providerId="LiveId" clId="{FFFF2E41-BC93-46B7-A2E9-39BE21A282A0}" dt="2025-04-30T15:09:56.934" v="473" actId="20577"/>
        <pc:sldMkLst>
          <pc:docMk/>
          <pc:sldMk cId="907495017" sldId="330"/>
        </pc:sldMkLst>
        <pc:spChg chg="mod">
          <ac:chgData name="James Young" userId="7f8d7c9cdb576883" providerId="LiveId" clId="{FFFF2E41-BC93-46B7-A2E9-39BE21A282A0}" dt="2025-04-30T15:09:56.934" v="473" actId="20577"/>
          <ac:spMkLst>
            <pc:docMk/>
            <pc:sldMk cId="907495017" sldId="330"/>
            <ac:spMk id="3" creationId="{71368B2D-F8B6-26B8-D977-411C49C3EEAD}"/>
          </ac:spMkLst>
        </pc:spChg>
      </pc:sldChg>
      <pc:sldChg chg="modSp add mod">
        <pc:chgData name="James Young" userId="7f8d7c9cdb576883" providerId="LiveId" clId="{FFFF2E41-BC93-46B7-A2E9-39BE21A282A0}" dt="2025-04-30T15:08:48.559" v="463" actId="20577"/>
        <pc:sldMkLst>
          <pc:docMk/>
          <pc:sldMk cId="2526649030" sldId="331"/>
        </pc:sldMkLst>
        <pc:spChg chg="mod">
          <ac:chgData name="James Young" userId="7f8d7c9cdb576883" providerId="LiveId" clId="{FFFF2E41-BC93-46B7-A2E9-39BE21A282A0}" dt="2025-04-30T15:08:48.559" v="463" actId="20577"/>
          <ac:spMkLst>
            <pc:docMk/>
            <pc:sldMk cId="2526649030" sldId="331"/>
            <ac:spMk id="3" creationId="{CCEAEFE2-40EA-DA9A-6907-6A484B04E6CE}"/>
          </ac:spMkLst>
        </pc:spChg>
      </pc:sldChg>
      <pc:sldChg chg="modSp add mod">
        <pc:chgData name="James Young" userId="7f8d7c9cdb576883" providerId="LiveId" clId="{FFFF2E41-BC93-46B7-A2E9-39BE21A282A0}" dt="2025-04-23T17:52:53.786" v="164" actId="20577"/>
        <pc:sldMkLst>
          <pc:docMk/>
          <pc:sldMk cId="4176450142" sldId="332"/>
        </pc:sldMkLst>
        <pc:spChg chg="mod">
          <ac:chgData name="James Young" userId="7f8d7c9cdb576883" providerId="LiveId" clId="{FFFF2E41-BC93-46B7-A2E9-39BE21A282A0}" dt="2025-04-23T17:52:53.786" v="164" actId="20577"/>
          <ac:spMkLst>
            <pc:docMk/>
            <pc:sldMk cId="4176450142" sldId="332"/>
            <ac:spMk id="3" creationId="{8E465DE5-ACE1-983F-B5A9-CBCB800836C4}"/>
          </ac:spMkLst>
        </pc:spChg>
      </pc:sldChg>
      <pc:sldChg chg="modSp add mod">
        <pc:chgData name="James Young" userId="7f8d7c9cdb576883" providerId="LiveId" clId="{FFFF2E41-BC93-46B7-A2E9-39BE21A282A0}" dt="2025-04-30T15:14:57.353" v="617" actId="255"/>
        <pc:sldMkLst>
          <pc:docMk/>
          <pc:sldMk cId="4148085656" sldId="333"/>
        </pc:sldMkLst>
        <pc:spChg chg="mod">
          <ac:chgData name="James Young" userId="7f8d7c9cdb576883" providerId="LiveId" clId="{FFFF2E41-BC93-46B7-A2E9-39BE21A282A0}" dt="2025-04-30T15:14:57.353" v="617" actId="255"/>
          <ac:spMkLst>
            <pc:docMk/>
            <pc:sldMk cId="4148085656" sldId="333"/>
            <ac:spMk id="3" creationId="{8DCBC626-7A8F-E1B0-1ED8-194E82146B68}"/>
          </ac:spMkLst>
        </pc:spChg>
      </pc:sldChg>
      <pc:sldChg chg="modSp add mod">
        <pc:chgData name="James Young" userId="7f8d7c9cdb576883" providerId="LiveId" clId="{FFFF2E41-BC93-46B7-A2E9-39BE21A282A0}" dt="2025-04-23T17:55:08.579" v="197" actId="20577"/>
        <pc:sldMkLst>
          <pc:docMk/>
          <pc:sldMk cId="355494799" sldId="334"/>
        </pc:sldMkLst>
        <pc:spChg chg="mod">
          <ac:chgData name="James Young" userId="7f8d7c9cdb576883" providerId="LiveId" clId="{FFFF2E41-BC93-46B7-A2E9-39BE21A282A0}" dt="2025-04-23T17:55:08.579" v="197" actId="20577"/>
          <ac:spMkLst>
            <pc:docMk/>
            <pc:sldMk cId="355494799" sldId="334"/>
            <ac:spMk id="3" creationId="{BE3B57AF-E991-2E6C-8806-4DF04CDB09E2}"/>
          </ac:spMkLst>
        </pc:spChg>
      </pc:sldChg>
      <pc:sldChg chg="modSp add mod">
        <pc:chgData name="James Young" userId="7f8d7c9cdb576883" providerId="LiveId" clId="{FFFF2E41-BC93-46B7-A2E9-39BE21A282A0}" dt="2025-04-30T15:16:20.759" v="624" actId="20577"/>
        <pc:sldMkLst>
          <pc:docMk/>
          <pc:sldMk cId="1010344243" sldId="335"/>
        </pc:sldMkLst>
        <pc:spChg chg="mod">
          <ac:chgData name="James Young" userId="7f8d7c9cdb576883" providerId="LiveId" clId="{FFFF2E41-BC93-46B7-A2E9-39BE21A282A0}" dt="2025-04-30T15:16:20.759" v="624" actId="20577"/>
          <ac:spMkLst>
            <pc:docMk/>
            <pc:sldMk cId="1010344243" sldId="335"/>
            <ac:spMk id="3" creationId="{F6170617-B0A8-22DF-721C-24FFF44A8F7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4/30/2025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4/30/2025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4/30/2025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4/30/2025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4/30/2025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4/30/2025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4/30/2025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4/30/2025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4/30/2025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4/30/2025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4/30/2025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4/30/2025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hyperlink" Target="https://www.esv.org/verses/Luke%2010%3A7/" TargetMode="External"/><Relationship Id="rId2" Type="http://schemas.openxmlformats.org/officeDocument/2006/relationships/hyperlink" Target="https://www.esv.org/verses/Matt.%2010%3A10/" TargetMode="External"/><Relationship Id="rId1" Type="http://schemas.openxmlformats.org/officeDocument/2006/relationships/slideLayout" Target="../slideLayouts/slideLayout2.xml"/><Relationship Id="rId4" Type="http://schemas.openxmlformats.org/officeDocument/2006/relationships/hyperlink" Target="https://www.esv.org/verses/2%20Cor.%208%E2%80%939/"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esv.org/verses/Gen.%2028%3A22/" TargetMode="External"/><Relationship Id="rId2" Type="http://schemas.openxmlformats.org/officeDocument/2006/relationships/hyperlink" Target="https://www.esv.org/verses/Gen.%2014%3A20/" TargetMode="External"/><Relationship Id="rId1" Type="http://schemas.openxmlformats.org/officeDocument/2006/relationships/slideLayout" Target="../slideLayouts/slideLayout2.xml"/><Relationship Id="rId6" Type="http://schemas.openxmlformats.org/officeDocument/2006/relationships/hyperlink" Target="https://www.esv.org/verses/Neh.%2013%3A5%2C%2012/" TargetMode="External"/><Relationship Id="rId5" Type="http://schemas.openxmlformats.org/officeDocument/2006/relationships/hyperlink" Target="https://www.esv.org/verses/Deut.%2014%3A22%E2%80%9324/" TargetMode="External"/><Relationship Id="rId4" Type="http://schemas.openxmlformats.org/officeDocument/2006/relationships/hyperlink" Target="https://www.esv.org/verses/Lev.%2027%3A30%E2%80%9332/"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esv.org/verses/Neh.%2010%3A38%3B%2012%3A44/" TargetMode="External"/><Relationship Id="rId2" Type="http://schemas.openxmlformats.org/officeDocument/2006/relationships/hyperlink" Target="https://www.esv.org/verses/Num.%2018%3A21%E2%80%9324/" TargetMode="External"/><Relationship Id="rId1" Type="http://schemas.openxmlformats.org/officeDocument/2006/relationships/slideLayout" Target="../slideLayouts/slideLayout2.xml"/><Relationship Id="rId5" Type="http://schemas.openxmlformats.org/officeDocument/2006/relationships/hyperlink" Target="https://www.esv.org/verses/Mal.%203%3A8%E2%80%9310/" TargetMode="External"/><Relationship Id="rId4" Type="http://schemas.openxmlformats.org/officeDocument/2006/relationships/hyperlink" Target="https://www.esv.org/verses/Num.%2018%3A25%E2%80%9328/"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esv.org/verses/Gal.%203%3A15%E2%80%934%3A7/" TargetMode="External"/><Relationship Id="rId2" Type="http://schemas.openxmlformats.org/officeDocument/2006/relationships/hyperlink" Target="https://www.esv.org/verses/Rom.%206%3A14%E2%80%9315%3B%207%3A5%E2%80%936/" TargetMode="External"/><Relationship Id="rId1" Type="http://schemas.openxmlformats.org/officeDocument/2006/relationships/slideLayout" Target="../slideLayouts/slideLayout2.xml"/><Relationship Id="rId4" Type="http://schemas.openxmlformats.org/officeDocument/2006/relationships/hyperlink" Target="https://www.esv.org/verses/2%20Cor.%203%3A4%E2%80%9318/"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esv.org/verses/Heb.%207/" TargetMode="External"/><Relationship Id="rId2" Type="http://schemas.openxmlformats.org/officeDocument/2006/relationships/hyperlink" Target="https://www.esv.org/verses/Rev.%201%3A6%3B%205%3A10%3B%2020%3A6/"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esv.org/verses/Luke%2011%3A42/" TargetMode="External"/><Relationship Id="rId2" Type="http://schemas.openxmlformats.org/officeDocument/2006/relationships/hyperlink" Target="https://www.esv.org/verses/Matt.%2023%3A23/" TargetMode="External"/><Relationship Id="rId1" Type="http://schemas.openxmlformats.org/officeDocument/2006/relationships/slideLayout" Target="../slideLayouts/slideLayout2.xml"/><Relationship Id="rId5" Type="http://schemas.openxmlformats.org/officeDocument/2006/relationships/hyperlink" Target="https://www.esv.org/verses/Gal.%204%3A4/" TargetMode="External"/><Relationship Id="rId4" Type="http://schemas.openxmlformats.org/officeDocument/2006/relationships/hyperlink" Target="https://www.esv.org/verses/Matt.%205%3A23%E2%80%9324/"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esv.org/verses/Gal.%202%3A10/" TargetMode="External"/><Relationship Id="rId2" Type="http://schemas.openxmlformats.org/officeDocument/2006/relationships/hyperlink" Target="https://www.esv.org/verses/Acts%202%3A43%E2%80%9347%3B%204%3A32%E2%80%9337%3B%2011%3A27%E2%80%9330/" TargetMode="External"/><Relationship Id="rId1" Type="http://schemas.openxmlformats.org/officeDocument/2006/relationships/slideLayout" Target="../slideLayouts/slideLayout2.xml"/><Relationship Id="rId4" Type="http://schemas.openxmlformats.org/officeDocument/2006/relationships/hyperlink" Target="https://www.esv.org/verses/1%20Corinthians%2016%3A1%E2%80%934/"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a:lnSpc>
                <a:spcPct val="106000"/>
              </a:lnSpc>
              <a:spcAft>
                <a:spcPts val="800"/>
              </a:spcAft>
              <a:buNone/>
            </a:pPr>
            <a:r>
              <a:rPr lang="en-US" sz="2400" b="1" dirty="0">
                <a:effectLst/>
                <a:latin typeface="Aptos" panose="020B0004020202020204" pitchFamily="34" charset="0"/>
                <a:ea typeface="Times New Roman" panose="02020603050405020304" pitchFamily="18" charset="0"/>
                <a:cs typeface="Times New Roman" panose="02020603050405020304" pitchFamily="18" charset="0"/>
              </a:rPr>
              <a:t>So ARE we to Give? </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06000"/>
              </a:lnSpc>
              <a:spcAft>
                <a:spcPts val="800"/>
              </a:spcAft>
              <a:buNone/>
            </a:pPr>
            <a:r>
              <a:rPr lang="en-US" sz="2400" dirty="0">
                <a:effectLst/>
                <a:latin typeface="Aptos" panose="020B0004020202020204" pitchFamily="34" charset="0"/>
                <a:ea typeface="Times New Roman" panose="02020603050405020304" pitchFamily="18" charset="0"/>
                <a:cs typeface="Times New Roman" panose="02020603050405020304" pitchFamily="18" charset="0"/>
              </a:rPr>
              <a:t>Even though tithing isn’t required today, it does not follow that believers should hoard their possessions. We are commanded to support those who preach the gospel (</a:t>
            </a:r>
            <a:r>
              <a:rPr lang="en-US" sz="2400" u="sng" dirty="0">
                <a:solidFill>
                  <a:srgbClr val="467886"/>
                </a:solidFill>
                <a:effectLst/>
                <a:latin typeface="Aptos" panose="020B0004020202020204" pitchFamily="34" charset="0"/>
                <a:ea typeface="Times New Roman" panose="02020603050405020304" pitchFamily="18" charset="0"/>
                <a:cs typeface="Times New Roman" panose="02020603050405020304" pitchFamily="18" charset="0"/>
                <a:hlinkClick r:id="rId2"/>
              </a:rPr>
              <a:t>Matt. 10:10</a:t>
            </a:r>
            <a:r>
              <a:rPr lang="en-US" sz="240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2400" u="sng" dirty="0">
                <a:solidFill>
                  <a:srgbClr val="467886"/>
                </a:solidFill>
                <a:effectLst/>
                <a:latin typeface="Aptos" panose="020B0004020202020204" pitchFamily="34" charset="0"/>
                <a:ea typeface="Times New Roman" panose="02020603050405020304" pitchFamily="18" charset="0"/>
                <a:cs typeface="Times New Roman" panose="02020603050405020304" pitchFamily="18" charset="0"/>
                <a:hlinkClick r:id="rId3"/>
              </a:rPr>
              <a:t>Luke 10:7</a:t>
            </a:r>
            <a:r>
              <a:rPr lang="en-US" sz="240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2400" u="sng" dirty="0">
                <a:effectLst/>
                <a:latin typeface="Aptos" panose="020B0004020202020204" pitchFamily="34" charset="0"/>
                <a:ea typeface="Times New Roman" panose="02020603050405020304" pitchFamily="18" charset="0"/>
                <a:cs typeface="Times New Roman" panose="02020603050405020304" pitchFamily="18" charset="0"/>
              </a:rPr>
              <a:t>1 Cor. 9:6–14</a:t>
            </a:r>
            <a:r>
              <a:rPr lang="en-US" sz="240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2400" u="sng" dirty="0">
                <a:effectLst/>
                <a:latin typeface="Aptos" panose="020B0004020202020204" pitchFamily="34" charset="0"/>
                <a:ea typeface="Times New Roman" panose="02020603050405020304" pitchFamily="18" charset="0"/>
                <a:cs typeface="Times New Roman" panose="02020603050405020304" pitchFamily="18" charset="0"/>
              </a:rPr>
              <a:t>1 Tim. 5:17,18</a:t>
            </a:r>
            <a:r>
              <a:rPr lang="en-US" sz="2400" dirty="0">
                <a:effectLst/>
                <a:latin typeface="Aptos" panose="020B0004020202020204" pitchFamily="34" charset="0"/>
                <a:ea typeface="Times New Roman" panose="02020603050405020304" pitchFamily="18" charset="0"/>
                <a:cs typeface="Times New Roman" panose="02020603050405020304" pitchFamily="18" charset="0"/>
              </a:rPr>
              <a:t>). And while we should enjoy the good things God gives us, we are also called to be generous to those in need (</a:t>
            </a:r>
            <a:r>
              <a:rPr lang="en-US" sz="2400" u="sng" dirty="0">
                <a:effectLst/>
                <a:latin typeface="Aptos" panose="020B0004020202020204" pitchFamily="34" charset="0"/>
                <a:ea typeface="Times New Roman" panose="02020603050405020304" pitchFamily="18" charset="0"/>
                <a:cs typeface="Times New Roman" panose="02020603050405020304" pitchFamily="18" charset="0"/>
              </a:rPr>
              <a:t>1 Tim. 6:17–19</a:t>
            </a:r>
            <a:r>
              <a:rPr lang="en-US" sz="240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2400" u="sng" dirty="0">
                <a:solidFill>
                  <a:srgbClr val="467886"/>
                </a:solidFill>
                <a:effectLst/>
                <a:latin typeface="Aptos" panose="020B0004020202020204" pitchFamily="34" charset="0"/>
                <a:ea typeface="Times New Roman" panose="02020603050405020304" pitchFamily="18" charset="0"/>
                <a:cs typeface="Times New Roman" panose="02020603050405020304" pitchFamily="18" charset="0"/>
                <a:hlinkClick r:id="rId4"/>
              </a:rPr>
              <a:t>2 Cor. 8–9</a:t>
            </a:r>
            <a:r>
              <a:rPr lang="en-US" sz="2400" dirty="0">
                <a:effectLst/>
                <a:latin typeface="Aptos" panose="020B0004020202020204" pitchFamily="34" charset="0"/>
                <a:ea typeface="Times New Roman" panose="02020603050405020304" pitchFamily="18" charset="0"/>
                <a:cs typeface="Times New Roman" panose="02020603050405020304" pitchFamily="18" charset="0"/>
              </a:rPr>
              <a:t>). Wealth can so easily become an idol, leading us to abandon the Lord. And what kind of person is the Holy Spirit </a:t>
            </a:r>
            <a:r>
              <a:rPr lang="en-US" sz="2400" b="1" dirty="0">
                <a:effectLst/>
                <a:latin typeface="Aptos" panose="020B0004020202020204" pitchFamily="34" charset="0"/>
                <a:ea typeface="Times New Roman" panose="02020603050405020304" pitchFamily="18" charset="0"/>
                <a:cs typeface="Times New Roman" panose="02020603050405020304" pitchFamily="18" charset="0"/>
              </a:rPr>
              <a:t>guiding us to be</a:t>
            </a:r>
            <a:r>
              <a:rPr lang="en-US" sz="240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180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1000" dirty="0">
                <a:solidFill>
                  <a:srgbClr val="00B050"/>
                </a:solidFill>
                <a:effectLst/>
                <a:latin typeface="Aptos" panose="020B0004020202020204" pitchFamily="34" charset="0"/>
                <a:ea typeface="Times New Roman" panose="02020603050405020304" pitchFamily="18" charset="0"/>
                <a:cs typeface="Times New Roman" panose="02020603050405020304" pitchFamily="18" charset="0"/>
              </a:rPr>
              <a:t>5/8</a:t>
            </a:r>
            <a:endParaRPr lang="en-US" sz="10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313293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38477E-4AB3-DF65-8BBA-7924DC30A0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4C268A-ABEE-BF19-7BC0-A14E61BB9E64}"/>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CEAEFE2-40EA-DA9A-6907-6A484B04E6CE}"/>
              </a:ext>
            </a:extLst>
          </p:cNvPr>
          <p:cNvSpPr>
            <a:spLocks noGrp="1"/>
          </p:cNvSpPr>
          <p:nvPr>
            <p:ph idx="1"/>
          </p:nvPr>
        </p:nvSpPr>
        <p:spPr>
          <a:xfrm>
            <a:off x="628650" y="379562"/>
            <a:ext cx="7886700" cy="5891842"/>
          </a:xfrm>
        </p:spPr>
        <p:txBody>
          <a:bodyPr>
            <a:normAutofit/>
          </a:bodyPr>
          <a:lstStyle/>
          <a:p>
            <a:pPr marL="0" marR="0">
              <a:lnSpc>
                <a:spcPct val="106000"/>
              </a:lnSpc>
              <a:spcAft>
                <a:spcPts val="800"/>
              </a:spcAft>
              <a:buNone/>
            </a:pPr>
            <a:r>
              <a:rPr lang="en-US" sz="2400" b="1" dirty="0">
                <a:effectLst/>
                <a:latin typeface="Aptos" panose="020B0004020202020204" pitchFamily="34" charset="0"/>
                <a:ea typeface="Aptos" panose="020B0004020202020204" pitchFamily="34" charset="0"/>
                <a:cs typeface="Aptos" panose="020B0004020202020204" pitchFamily="34" charset="0"/>
              </a:rPr>
              <a:t>So “Why” and “Where” does giving occur in our lives???</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a:buNone/>
            </a:pPr>
            <a:r>
              <a:rPr lang="en-US" sz="2400" kern="0" dirty="0">
                <a:effectLst/>
                <a:latin typeface="Aptos" panose="020B0004020202020204" pitchFamily="34" charset="0"/>
                <a:ea typeface="Aptos" panose="020B0004020202020204" pitchFamily="34" charset="0"/>
                <a:cs typeface="Aptos" panose="020B0004020202020204" pitchFamily="34" charset="0"/>
              </a:rPr>
              <a:t>“Put your money where your mouth is” / where your treasure is- there your heart will be also’(Jesus)</a:t>
            </a:r>
          </a:p>
          <a:p>
            <a:pPr>
              <a:buNone/>
            </a:pPr>
            <a:endParaRPr lang="en-US" sz="2400" kern="0" dirty="0">
              <a:effectLst/>
              <a:latin typeface="Aptos" panose="020B0004020202020204" pitchFamily="34" charset="0"/>
              <a:ea typeface="Aptos" panose="020B0004020202020204" pitchFamily="34" charset="0"/>
              <a:cs typeface="Aptos" panose="020B0004020202020204" pitchFamily="34" charset="0"/>
            </a:endParaRPr>
          </a:p>
          <a:p>
            <a:pPr>
              <a:buNone/>
            </a:pPr>
            <a:r>
              <a:rPr lang="en-US" sz="2400" b="1" kern="0" dirty="0">
                <a:effectLst/>
                <a:latin typeface="Aptos" panose="020B0004020202020204" pitchFamily="34" charset="0"/>
                <a:ea typeface="Aptos" panose="020B0004020202020204" pitchFamily="34" charset="0"/>
                <a:cs typeface="Aptos" panose="020B0004020202020204" pitchFamily="34" charset="0"/>
              </a:rPr>
              <a:t>“HOW” are we to give???</a:t>
            </a:r>
            <a:r>
              <a:rPr lang="en-US" sz="2400" kern="0" dirty="0">
                <a:effectLst/>
                <a:latin typeface="Aptos" panose="020B0004020202020204" pitchFamily="34" charset="0"/>
                <a:ea typeface="Aptos" panose="020B0004020202020204" pitchFamily="34" charset="0"/>
                <a:cs typeface="Aptos" panose="020B0004020202020204" pitchFamily="34" charset="0"/>
              </a:rPr>
              <a:t> </a:t>
            </a:r>
            <a:r>
              <a:rPr lang="en-US" sz="1000" kern="0" dirty="0">
                <a:solidFill>
                  <a:srgbClr val="00B050"/>
                </a:solidFill>
                <a:effectLst/>
                <a:latin typeface="Aptos" panose="020B0004020202020204" pitchFamily="34" charset="0"/>
                <a:ea typeface="Aptos" panose="020B0004020202020204" pitchFamily="34" charset="0"/>
                <a:cs typeface="Aptos" panose="020B0004020202020204" pitchFamily="34" charset="0"/>
              </a:rPr>
              <a:t>??? G.S. sheep Lazarus</a:t>
            </a:r>
            <a:endParaRPr lang="en-US" sz="2400" kern="0" dirty="0">
              <a:effectLst/>
              <a:latin typeface="Aptos" panose="020B0004020202020204" pitchFamily="34" charset="0"/>
              <a:ea typeface="Aptos" panose="020B0004020202020204" pitchFamily="34" charset="0"/>
              <a:cs typeface="Aptos" panose="020B0004020202020204" pitchFamily="34" charset="0"/>
            </a:endParaRPr>
          </a:p>
          <a:p>
            <a:pPr>
              <a:buNone/>
            </a:pPr>
            <a:endParaRPr lang="en-US" sz="2400" b="1" kern="0" dirty="0">
              <a:latin typeface="Aptos" panose="020B0004020202020204" pitchFamily="34" charset="0"/>
              <a:ea typeface="Aptos" panose="020B0004020202020204" pitchFamily="34" charset="0"/>
              <a:cs typeface="Aptos" panose="020B0004020202020204" pitchFamily="34" charset="0"/>
            </a:endParaRPr>
          </a:p>
          <a:p>
            <a:pPr>
              <a:buNone/>
            </a:pPr>
            <a:endParaRPr lang="en-US" sz="2400" b="1" kern="0" dirty="0">
              <a:effectLst/>
              <a:latin typeface="Aptos" panose="020B0004020202020204" pitchFamily="34" charset="0"/>
              <a:ea typeface="Aptos" panose="020B0004020202020204" pitchFamily="34" charset="0"/>
              <a:cs typeface="Aptos" panose="020B0004020202020204" pitchFamily="34" charset="0"/>
            </a:endParaRPr>
          </a:p>
          <a:p>
            <a:pPr>
              <a:buNone/>
            </a:pPr>
            <a:endParaRPr lang="en-US" sz="2400" b="1" kern="0" dirty="0">
              <a:latin typeface="Aptos" panose="020B0004020202020204" pitchFamily="34" charset="0"/>
              <a:ea typeface="Aptos" panose="020B0004020202020204" pitchFamily="34" charset="0"/>
              <a:cs typeface="Aptos" panose="020B0004020202020204" pitchFamily="34" charset="0"/>
            </a:endParaRPr>
          </a:p>
          <a:p>
            <a:pPr>
              <a:buNone/>
            </a:pPr>
            <a:r>
              <a:rPr lang="en-US" sz="2400" b="1" kern="0" dirty="0">
                <a:effectLst/>
                <a:latin typeface="Aptos" panose="020B0004020202020204" pitchFamily="34" charset="0"/>
                <a:ea typeface="Aptos" panose="020B0004020202020204" pitchFamily="34" charset="0"/>
                <a:cs typeface="Aptos" panose="020B0004020202020204" pitchFamily="34" charset="0"/>
              </a:rPr>
              <a:t>Luke 9:23 “</a:t>
            </a:r>
            <a:r>
              <a:rPr lang="en-US" sz="2400" kern="0" dirty="0">
                <a:effectLst/>
                <a:latin typeface="Aptos" panose="020B0004020202020204" pitchFamily="34" charset="0"/>
                <a:ea typeface="Aptos" panose="020B0004020202020204" pitchFamily="34" charset="0"/>
                <a:cs typeface="Times New Roman" panose="02020603050405020304" pitchFamily="18" charset="0"/>
              </a:rPr>
              <a:t>Then He said to them all: “Whoever wants to be My disciple must deny themselves and take up their cross daily and follow Me.”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266490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644CB6-5FFD-AA07-85E2-6EDE7605DB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55AE2F-C328-C962-96F3-EDC20BA1664B}"/>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1368B2D-F8B6-26B8-D977-411C49C3EEAD}"/>
              </a:ext>
            </a:extLst>
          </p:cNvPr>
          <p:cNvSpPr>
            <a:spLocks noGrp="1"/>
          </p:cNvSpPr>
          <p:nvPr>
            <p:ph idx="1"/>
          </p:nvPr>
        </p:nvSpPr>
        <p:spPr>
          <a:xfrm>
            <a:off x="628650" y="379562"/>
            <a:ext cx="7886700" cy="5891842"/>
          </a:xfrm>
        </p:spPr>
        <p:txBody>
          <a:bodyPr>
            <a:normAutofit/>
          </a:bodyPr>
          <a:lstStyle/>
          <a:p>
            <a:pPr marL="0" marR="0">
              <a:lnSpc>
                <a:spcPct val="106000"/>
              </a:lnSpc>
              <a:spcAft>
                <a:spcPts val="800"/>
              </a:spcAft>
              <a:buNone/>
            </a:pPr>
            <a:r>
              <a:rPr lang="en-US" sz="18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1) </a:t>
            </a:r>
            <a:r>
              <a:rPr lang="en-US" sz="1800" dirty="0">
                <a:effectLst/>
                <a:latin typeface="Aptos" panose="020B0004020202020204" pitchFamily="34" charset="0"/>
                <a:ea typeface="Aptos" panose="020B0004020202020204" pitchFamily="34" charset="0"/>
                <a:cs typeface="Times New Roman" panose="02020603050405020304" pitchFamily="18" charset="0"/>
              </a:rPr>
              <a:t>“</a:t>
            </a:r>
            <a:r>
              <a:rPr lang="en-US" sz="1800" b="1"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Whoever wants to be My disciple</a:t>
            </a:r>
            <a:r>
              <a:rPr lang="en-US" sz="18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/follower</a:t>
            </a:r>
            <a:r>
              <a:rPr lang="en-US" sz="1800" dirty="0">
                <a:effectLst/>
                <a:latin typeface="Aptos" panose="020B0004020202020204" pitchFamily="34" charset="0"/>
                <a:ea typeface="Aptos" panose="020B0004020202020204" pitchFamily="34" charset="0"/>
                <a:cs typeface="Times New Roman" panose="02020603050405020304" pitchFamily="18" charset="0"/>
              </a:rPr>
              <a:t>:   that means following Him is following His example. What example stands out to you regarding Jesus’ life? How giving and sacrificial was Christ during His life here on earth?    </a:t>
            </a:r>
            <a:r>
              <a:rPr lang="en-US" sz="1800" b="1" dirty="0">
                <a:effectLst/>
                <a:latin typeface="Aptos" panose="020B0004020202020204" pitchFamily="34" charset="0"/>
                <a:ea typeface="Aptos" panose="020B0004020202020204" pitchFamily="34" charset="0"/>
                <a:cs typeface="Aptos" panose="020B0004020202020204" pitchFamily="34" charset="0"/>
              </a:rPr>
              <a:t>Rom 5:8</a:t>
            </a:r>
            <a:r>
              <a:rPr lang="en-US" sz="1800" dirty="0">
                <a:effectLst/>
                <a:latin typeface="Aptos" panose="020B0004020202020204" pitchFamily="34" charset="0"/>
                <a:ea typeface="Aptos" panose="020B0004020202020204" pitchFamily="34" charset="0"/>
                <a:cs typeface="Aptos" panose="020B0004020202020204" pitchFamily="34" charset="0"/>
              </a:rPr>
              <a:t> “But God demonstrates His own love for us in this: while we were still sinners, Christ died for us.”</a:t>
            </a:r>
            <a:endParaRPr lang="en-US" sz="1800" kern="0" dirty="0">
              <a:solidFill>
                <a:srgbClr val="FF0000"/>
              </a:solidFill>
              <a:effectLst/>
              <a:latin typeface="Aptos" panose="020B0004020202020204" pitchFamily="34" charset="0"/>
              <a:ea typeface="Aptos" panose="020B0004020202020204" pitchFamily="34" charset="0"/>
              <a:cs typeface="Aptos" panose="020B0004020202020204" pitchFamily="34" charset="0"/>
            </a:endParaRPr>
          </a:p>
          <a:p>
            <a:pPr>
              <a:buNone/>
            </a:pPr>
            <a:r>
              <a:rPr lang="en-US" sz="1800" kern="0" dirty="0">
                <a:solidFill>
                  <a:srgbClr val="FF0000"/>
                </a:solidFill>
                <a:effectLst/>
                <a:latin typeface="Aptos" panose="020B0004020202020204" pitchFamily="34" charset="0"/>
                <a:ea typeface="Aptos" panose="020B0004020202020204" pitchFamily="34" charset="0"/>
                <a:cs typeface="Aptos" panose="020B0004020202020204" pitchFamily="34" charset="0"/>
              </a:rPr>
              <a:t>2). Our giving reflects the character of God that  </a:t>
            </a:r>
            <a:r>
              <a:rPr lang="en-US" sz="1800" b="1" kern="0" dirty="0">
                <a:solidFill>
                  <a:srgbClr val="FF0000"/>
                </a:solidFill>
                <a:latin typeface="Aptos" panose="020B0004020202020204" pitchFamily="34" charset="0"/>
                <a:ea typeface="Aptos" panose="020B0004020202020204" pitchFamily="34" charset="0"/>
                <a:cs typeface="Aptos" panose="020B0004020202020204" pitchFamily="34" charset="0"/>
              </a:rPr>
              <a:t>IS </a:t>
            </a:r>
            <a:r>
              <a:rPr lang="en-US" sz="1800" kern="0" dirty="0">
                <a:solidFill>
                  <a:srgbClr val="FF0000"/>
                </a:solidFill>
                <a:effectLst/>
                <a:latin typeface="Aptos" panose="020B0004020202020204" pitchFamily="34" charset="0"/>
                <a:ea typeface="Aptos" panose="020B0004020202020204" pitchFamily="34" charset="0"/>
                <a:cs typeface="Aptos" panose="020B0004020202020204" pitchFamily="34" charset="0"/>
              </a:rPr>
              <a:t> or is NOT living within us. </a:t>
            </a:r>
          </a:p>
          <a:p>
            <a:pPr>
              <a:buNone/>
            </a:pPr>
            <a:r>
              <a:rPr lang="en-US" sz="1000" dirty="0">
                <a:solidFill>
                  <a:srgbClr val="00B050"/>
                </a:solidFill>
                <a:effectLst/>
                <a:latin typeface="Aptos" panose="020B0004020202020204" pitchFamily="34" charset="0"/>
                <a:ea typeface="Aptos" panose="020B0004020202020204" pitchFamily="34" charset="0"/>
                <a:cs typeface="Aptos" panose="020B0004020202020204" pitchFamily="34" charset="0"/>
              </a:rPr>
              <a:t>H.S. qual.</a:t>
            </a:r>
            <a:endParaRPr lang="en-US" sz="1000" dirty="0">
              <a:effectLst/>
              <a:latin typeface="Aptos" panose="020B0004020202020204" pitchFamily="34" charset="0"/>
              <a:ea typeface="Aptos" panose="020B0004020202020204" pitchFamily="34" charset="0"/>
              <a:cs typeface="Times New Roman" panose="02020603050405020304" pitchFamily="18" charset="0"/>
            </a:endParaRPr>
          </a:p>
          <a:p>
            <a:pPr>
              <a:buNone/>
            </a:pPr>
            <a:endParaRPr lang="en-US" sz="1800" kern="0" dirty="0">
              <a:solidFill>
                <a:srgbClr val="00B050"/>
              </a:solidFill>
              <a:effectLst/>
              <a:latin typeface="Aptos" panose="020B0004020202020204" pitchFamily="34" charset="0"/>
              <a:ea typeface="Aptos" panose="020B0004020202020204" pitchFamily="34" charset="0"/>
              <a:cs typeface="Aptos" panose="020B0004020202020204" pitchFamily="34" charset="0"/>
            </a:endParaRPr>
          </a:p>
          <a:p>
            <a:pPr>
              <a:buNone/>
            </a:pPr>
            <a:endParaRPr lang="en-US" sz="1800" kern="0" dirty="0">
              <a:solidFill>
                <a:srgbClr val="00B050"/>
              </a:solidFill>
              <a:effectLst/>
              <a:latin typeface="Aptos" panose="020B0004020202020204" pitchFamily="34" charset="0"/>
              <a:ea typeface="Aptos" panose="020B0004020202020204" pitchFamily="34" charset="0"/>
              <a:cs typeface="Aptos" panose="020B0004020202020204" pitchFamily="34" charset="0"/>
            </a:endParaRPr>
          </a:p>
          <a:p>
            <a:pPr>
              <a:buNone/>
            </a:pPr>
            <a:r>
              <a:rPr lang="en-US" sz="1800" kern="0" dirty="0">
                <a:solidFill>
                  <a:srgbClr val="00B050"/>
                </a:solidFill>
                <a:effectLst/>
                <a:latin typeface="Aptos" panose="020B0004020202020204" pitchFamily="34" charset="0"/>
                <a:ea typeface="Aptos" panose="020B0004020202020204" pitchFamily="34" charset="0"/>
                <a:cs typeface="Aptos" panose="020B0004020202020204" pitchFamily="34" charset="0"/>
              </a:rPr>
              <a:t>Consider: </a:t>
            </a:r>
            <a:r>
              <a:rPr lang="en-US" sz="1800" b="1" kern="1800" dirty="0">
                <a:effectLst/>
                <a:latin typeface="Aptos" panose="020B0004020202020204" pitchFamily="34" charset="0"/>
                <a:ea typeface="Times New Roman" panose="02020603050405020304" pitchFamily="18" charset="0"/>
                <a:cs typeface="Aptos" panose="020B0004020202020204" pitchFamily="34" charset="0"/>
              </a:rPr>
              <a:t>Titus 2:14</a:t>
            </a:r>
            <a:r>
              <a:rPr lang="en-US" sz="1800" kern="1800" dirty="0">
                <a:effectLst/>
                <a:latin typeface="Aptos" panose="020B0004020202020204" pitchFamily="34" charset="0"/>
                <a:ea typeface="Times New Roman" panose="02020603050405020304" pitchFamily="18" charset="0"/>
                <a:cs typeface="Aptos" panose="020B0004020202020204" pitchFamily="34" charset="0"/>
              </a:rPr>
              <a:t> “. . . </a:t>
            </a:r>
            <a:r>
              <a:rPr lang="en-US" sz="1800" kern="0" dirty="0">
                <a:effectLst/>
                <a:latin typeface="Aptos" panose="020B0004020202020204" pitchFamily="34" charset="0"/>
                <a:ea typeface="Times New Roman" panose="02020603050405020304" pitchFamily="18" charset="0"/>
                <a:cs typeface="Aptos" panose="020B0004020202020204" pitchFamily="34" charset="0"/>
              </a:rPr>
              <a:t>to purify for Himself a people for His own possession</a:t>
            </a:r>
            <a:r>
              <a:rPr lang="en-US" sz="1800" kern="0" dirty="0">
                <a:solidFill>
                  <a:srgbClr val="FF0000"/>
                </a:solidFill>
                <a:effectLst/>
                <a:latin typeface="Aptos" panose="020B0004020202020204" pitchFamily="34" charset="0"/>
                <a:ea typeface="Times New Roman" panose="02020603050405020304" pitchFamily="18" charset="0"/>
                <a:cs typeface="Aptos" panose="020B0004020202020204" pitchFamily="34" charset="0"/>
              </a:rPr>
              <a:t>, </a:t>
            </a:r>
            <a:r>
              <a:rPr lang="en-US" sz="1800" b="1" kern="0" dirty="0">
                <a:solidFill>
                  <a:srgbClr val="FF0000"/>
                </a:solidFill>
                <a:effectLst/>
                <a:latin typeface="Aptos" panose="020B0004020202020204" pitchFamily="34" charset="0"/>
                <a:ea typeface="Times New Roman" panose="02020603050405020304" pitchFamily="18" charset="0"/>
                <a:cs typeface="Aptos" panose="020B0004020202020204" pitchFamily="34" charset="0"/>
              </a:rPr>
              <a:t>eager for good deeds</a:t>
            </a:r>
            <a:r>
              <a:rPr lang="en-US" sz="1800" kern="0"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 </a:t>
            </a:r>
            <a:r>
              <a:rPr lang="en-US" sz="1000" kern="0" dirty="0">
                <a:solidFill>
                  <a:srgbClr val="00B050"/>
                </a:solidFill>
                <a:effectLst/>
                <a:latin typeface="Aptos" panose="020B0004020202020204" pitchFamily="34" charset="0"/>
                <a:ea typeface="Times New Roman" panose="02020603050405020304" pitchFamily="18" charset="0"/>
                <a:cs typeface="Aptos" panose="020B0004020202020204" pitchFamily="34" charset="0"/>
              </a:rPr>
              <a:t>Sheep/Acts 4 </a:t>
            </a:r>
            <a:endParaRPr lang="en-US" sz="1000" b="1" dirty="0">
              <a:solidFill>
                <a:srgbClr val="00B05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074950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6B8EAD-59C7-F81E-8FCE-03C6E72F85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205F25-4354-B12E-7826-4403B8616AA8}"/>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27915209-604C-FFA0-2850-352B41C67788}"/>
              </a:ext>
            </a:extLst>
          </p:cNvPr>
          <p:cNvSpPr>
            <a:spLocks noGrp="1"/>
          </p:cNvSpPr>
          <p:nvPr>
            <p:ph idx="1"/>
          </p:nvPr>
        </p:nvSpPr>
        <p:spPr>
          <a:xfrm>
            <a:off x="628650" y="379562"/>
            <a:ext cx="7886700" cy="5891842"/>
          </a:xfrm>
        </p:spPr>
        <p:txBody>
          <a:bodyPr>
            <a:normAutofit/>
          </a:bodyPr>
          <a:lstStyle/>
          <a:p>
            <a:pPr marL="0" marR="0">
              <a:lnSpc>
                <a:spcPct val="106000"/>
              </a:lnSpc>
              <a:spcAft>
                <a:spcPts val="800"/>
              </a:spcAft>
              <a:buNone/>
            </a:pPr>
            <a:r>
              <a:rPr lang="en-US" sz="22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3) “</a:t>
            </a:r>
            <a:r>
              <a:rPr lang="en-US" sz="2200" b="1"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must deny themselves and take up their cross  </a:t>
            </a:r>
            <a:r>
              <a:rPr lang="en-US" sz="2200" b="1" dirty="0">
                <a:solidFill>
                  <a:srgbClr val="FF0000"/>
                </a:solidFill>
                <a:effectLst/>
                <a:latin typeface="Tempus Sans ITC" panose="04020404030D07020202" pitchFamily="82" charset="0"/>
                <a:ea typeface="Aptos" panose="020B0004020202020204" pitchFamily="34" charset="0"/>
                <a:cs typeface="Times New Roman" panose="02020603050405020304" pitchFamily="18" charset="0"/>
              </a:rPr>
              <a:t>daily</a:t>
            </a:r>
            <a:r>
              <a:rPr lang="en-US" sz="2200" b="1" dirty="0">
                <a:effectLst/>
                <a:latin typeface="Aptos" panose="020B0004020202020204" pitchFamily="34" charset="0"/>
                <a:ea typeface="Aptos" panose="020B0004020202020204" pitchFamily="34" charset="0"/>
                <a:cs typeface="Times New Roman" panose="02020603050405020304" pitchFamily="18" charset="0"/>
              </a:rPr>
              <a:t>: </a:t>
            </a:r>
            <a:r>
              <a:rPr lang="en-US" sz="2200" dirty="0">
                <a:effectLst/>
                <a:latin typeface="Aptos" panose="020B0004020202020204" pitchFamily="34" charset="0"/>
                <a:ea typeface="Aptos" panose="020B0004020202020204" pitchFamily="34" charset="0"/>
                <a:cs typeface="Times New Roman" panose="02020603050405020304" pitchFamily="18" charset="0"/>
              </a:rPr>
              <a:t>to do this properly we must have the desire to do so. We must also have the trust that God will take care of us.  That is what Jesus promised in His Sermon on the Mount – that God knows what we need and will provide.</a:t>
            </a:r>
          </a:p>
          <a:p>
            <a:pPr>
              <a:buNone/>
            </a:pPr>
            <a:r>
              <a:rPr lang="en-US" sz="2200" kern="0" dirty="0">
                <a:effectLst/>
                <a:latin typeface="Aptos" panose="020B0004020202020204" pitchFamily="34" charset="0"/>
                <a:ea typeface="Aptos" panose="020B0004020202020204" pitchFamily="34" charset="0"/>
                <a:cs typeface="Times New Roman" panose="02020603050405020304" pitchFamily="18" charset="0"/>
              </a:rPr>
              <a:t>It is also what God’s Holy Words tells us:    </a:t>
            </a:r>
          </a:p>
          <a:p>
            <a:pPr>
              <a:buNone/>
            </a:pPr>
            <a:r>
              <a:rPr lang="en-US" sz="2200" b="1" kern="0" dirty="0">
                <a:effectLst/>
                <a:latin typeface="Aptos" panose="020B0004020202020204" pitchFamily="34" charset="0"/>
                <a:ea typeface="Aptos" panose="020B0004020202020204" pitchFamily="34" charset="0"/>
                <a:cs typeface="Aptos" panose="020B0004020202020204" pitchFamily="34" charset="0"/>
              </a:rPr>
              <a:t>Malachi 5:8</a:t>
            </a:r>
            <a:r>
              <a:rPr lang="en-US" sz="2200" kern="0" dirty="0">
                <a:effectLst/>
                <a:latin typeface="Aptos" panose="020B0004020202020204" pitchFamily="34" charset="0"/>
                <a:ea typeface="Aptos" panose="020B0004020202020204" pitchFamily="34" charset="0"/>
                <a:cs typeface="Aptos" panose="020B0004020202020204" pitchFamily="34" charset="0"/>
              </a:rPr>
              <a:t> “</a:t>
            </a:r>
            <a:r>
              <a:rPr lang="en-US" sz="2200" kern="0" dirty="0">
                <a:effectLst/>
                <a:latin typeface="Aptos" panose="020B0004020202020204" pitchFamily="34" charset="0"/>
                <a:ea typeface="Aptos" panose="020B0004020202020204" pitchFamily="34" charset="0"/>
                <a:cs typeface="Times New Roman" panose="02020603050405020304" pitchFamily="18" charset="0"/>
              </a:rPr>
              <a:t>Bring the whole tithe into the storehouse, that there may be food in my house. Test me in this,” says the LORD Almighty, “and see if I will not throw open the floodgates of heaven and pour out so much blessing that there will not be room enough to store it.”   </a:t>
            </a:r>
            <a:r>
              <a:rPr lang="en-US" sz="2200" kern="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   </a:t>
            </a:r>
            <a:r>
              <a:rPr lang="en-US" sz="2200" kern="0" dirty="0">
                <a:effectLst/>
                <a:latin typeface="Aptos" panose="020B0004020202020204" pitchFamily="34" charset="0"/>
                <a:ea typeface="Aptos" panose="020B0004020202020204" pitchFamily="34" charset="0"/>
                <a:cs typeface="Times New Roman" panose="02020603050405020304" pitchFamily="18" charset="0"/>
              </a:rPr>
              <a:t> </a:t>
            </a:r>
          </a:p>
          <a:p>
            <a:pPr>
              <a:buNone/>
            </a:pPr>
            <a:r>
              <a:rPr lang="en-US" sz="2200" b="1" kern="0" dirty="0">
                <a:effectLst/>
                <a:latin typeface="Aptos" panose="020B0004020202020204" pitchFamily="34" charset="0"/>
                <a:ea typeface="Aptos" panose="020B0004020202020204" pitchFamily="34" charset="0"/>
                <a:cs typeface="Times New Roman" panose="02020603050405020304" pitchFamily="18" charset="0"/>
              </a:rPr>
              <a:t>Jer 17:7 “</a:t>
            </a:r>
            <a:r>
              <a:rPr lang="en-US" sz="2200" kern="0" dirty="0">
                <a:effectLst/>
                <a:latin typeface="Aptos" panose="020B0004020202020204" pitchFamily="34" charset="0"/>
                <a:ea typeface="Aptos" panose="020B0004020202020204" pitchFamily="34" charset="0"/>
                <a:cs typeface="Times New Roman" panose="02020603050405020304" pitchFamily="18" charset="0"/>
              </a:rPr>
              <a:t>Blessed is the one who trusts in the LORD, whose confidence is in Him.” </a:t>
            </a:r>
            <a:endParaRPr lang="en-US" sz="2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738021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C90121-9A2C-9CB4-8903-CF9A4F73FD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8285A3-8D3B-B5BA-6897-3297486F221E}"/>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8DCBC626-7A8F-E1B0-1ED8-194E82146B68}"/>
              </a:ext>
            </a:extLst>
          </p:cNvPr>
          <p:cNvSpPr>
            <a:spLocks noGrp="1"/>
          </p:cNvSpPr>
          <p:nvPr>
            <p:ph idx="1"/>
          </p:nvPr>
        </p:nvSpPr>
        <p:spPr>
          <a:xfrm>
            <a:off x="628650" y="379562"/>
            <a:ext cx="7886700" cy="5891842"/>
          </a:xfrm>
        </p:spPr>
        <p:txBody>
          <a:bodyPr>
            <a:noAutofit/>
          </a:bodyPr>
          <a:lstStyle/>
          <a:p>
            <a:pPr marL="0" marR="0">
              <a:lnSpc>
                <a:spcPct val="106000"/>
              </a:lnSpc>
              <a:spcAft>
                <a:spcPts val="800"/>
              </a:spcAft>
              <a:buNone/>
            </a:pPr>
            <a:r>
              <a:rPr lang="en-US" sz="2200" dirty="0">
                <a:solidFill>
                  <a:srgbClr val="FF0000"/>
                </a:solidFill>
                <a:effectLst/>
                <a:latin typeface="Aptos" panose="020B0004020202020204" pitchFamily="34" charset="0"/>
                <a:ea typeface="Aptos" panose="020B0004020202020204" pitchFamily="34" charset="0"/>
                <a:cs typeface="Aptos" panose="020B0004020202020204" pitchFamily="34" charset="0"/>
              </a:rPr>
              <a:t>4) What are some Scriptural support for the </a:t>
            </a:r>
            <a:r>
              <a:rPr lang="en-US" sz="2200" b="1" dirty="0">
                <a:solidFill>
                  <a:srgbClr val="FF0000"/>
                </a:solidFill>
                <a:effectLst/>
                <a:latin typeface="Aptos" panose="020B0004020202020204" pitchFamily="34" charset="0"/>
                <a:ea typeface="Aptos" panose="020B0004020202020204" pitchFamily="34" charset="0"/>
                <a:cs typeface="Aptos" panose="020B0004020202020204" pitchFamily="34" charset="0"/>
              </a:rPr>
              <a:t>importance</a:t>
            </a:r>
            <a:r>
              <a:rPr lang="en-US" sz="2200" dirty="0">
                <a:solidFill>
                  <a:srgbClr val="FF0000"/>
                </a:solidFill>
                <a:effectLst/>
                <a:latin typeface="Aptos" panose="020B0004020202020204" pitchFamily="34" charset="0"/>
                <a:ea typeface="Aptos" panose="020B0004020202020204" pitchFamily="34" charset="0"/>
                <a:cs typeface="Aptos" panose="020B0004020202020204" pitchFamily="34" charset="0"/>
              </a:rPr>
              <a:t> of our being </a:t>
            </a:r>
            <a:r>
              <a:rPr lang="en-US" sz="2200" b="1" dirty="0">
                <a:solidFill>
                  <a:srgbClr val="FF0000"/>
                </a:solidFill>
                <a:effectLst/>
                <a:latin typeface="Aptos" panose="020B0004020202020204" pitchFamily="34" charset="0"/>
                <a:ea typeface="Aptos" panose="020B0004020202020204" pitchFamily="34" charset="0"/>
                <a:cs typeface="Aptos" panose="020B0004020202020204" pitchFamily="34" charset="0"/>
              </a:rPr>
              <a:t>giving followers of Christ?     </a:t>
            </a:r>
            <a:r>
              <a:rPr lang="en-US" sz="2200" b="1" dirty="0">
                <a:effectLst/>
                <a:latin typeface="Aptos" panose="020B0004020202020204" pitchFamily="34" charset="0"/>
                <a:ea typeface="Times New Roman" panose="02020603050405020304" pitchFamily="18" charset="0"/>
                <a:cs typeface="Aptos" panose="020B0004020202020204" pitchFamily="34" charset="0"/>
              </a:rPr>
              <a:t>Deut 15:7,8,10,11</a:t>
            </a:r>
            <a:r>
              <a:rPr lang="en-US" sz="2200" dirty="0">
                <a:effectLst/>
                <a:latin typeface="Aptos" panose="020B0004020202020204" pitchFamily="34" charset="0"/>
                <a:ea typeface="Times New Roman" panose="02020603050405020304" pitchFamily="18" charset="0"/>
                <a:cs typeface="Aptos" panose="020B0004020202020204" pitchFamily="34" charset="0"/>
              </a:rPr>
              <a:t> “</a:t>
            </a:r>
            <a:r>
              <a:rPr lang="en-US" sz="2200" spc="-15" dirty="0">
                <a:solidFill>
                  <a:srgbClr val="000000"/>
                </a:solidFill>
                <a:effectLst/>
                <a:latin typeface="Aptos" panose="020B0004020202020204" pitchFamily="34" charset="0"/>
                <a:ea typeface="Aptos" panose="020B0004020202020204" pitchFamily="34" charset="0"/>
                <a:cs typeface="Aptos" panose="020B0004020202020204" pitchFamily="34" charset="0"/>
              </a:rPr>
              <a:t>If anyone is poor among your fellow Israelites do not be hardhearted or tightfisted toward them. Rather, be open-handed and freely lend them whatever they need.“    "Give generously to them and do so without a grudging heart; </a:t>
            </a:r>
            <a:r>
              <a:rPr lang="en-US" sz="2200" b="1" spc="-15" dirty="0">
                <a:solidFill>
                  <a:srgbClr val="000000"/>
                </a:solidFill>
                <a:effectLst/>
                <a:latin typeface="Aptos" panose="020B0004020202020204" pitchFamily="34" charset="0"/>
                <a:ea typeface="Aptos" panose="020B0004020202020204" pitchFamily="34" charset="0"/>
                <a:cs typeface="Aptos" panose="020B0004020202020204" pitchFamily="34" charset="0"/>
              </a:rPr>
              <a:t>then because of this the Lord your God will bless you in all your work and in everything you put your hand to</a:t>
            </a:r>
            <a:r>
              <a:rPr lang="en-US" sz="2200" spc="-15" dirty="0">
                <a:solidFill>
                  <a:srgbClr val="000000"/>
                </a:solidFill>
                <a:effectLst/>
                <a:latin typeface="Aptos" panose="020B0004020202020204" pitchFamily="34" charset="0"/>
                <a:ea typeface="Aptos" panose="020B0004020202020204" pitchFamily="34" charset="0"/>
                <a:cs typeface="Aptos" panose="020B0004020202020204" pitchFamily="34" charset="0"/>
              </a:rPr>
              <a:t>.”    </a:t>
            </a:r>
            <a:r>
              <a:rPr lang="en-US" sz="2200" spc="-15" dirty="0">
                <a:solidFill>
                  <a:srgbClr val="000000"/>
                </a:solidFill>
                <a:effectLst/>
                <a:latin typeface="Tempus Sans ITC" panose="04020404030D07020202" pitchFamily="82" charset="0"/>
                <a:ea typeface="Aptos" panose="020B0004020202020204" pitchFamily="34" charset="0"/>
                <a:cs typeface="Aptos" panose="020B0004020202020204" pitchFamily="34" charset="0"/>
              </a:rPr>
              <a:t>(commanded to)</a:t>
            </a:r>
            <a:endParaRPr lang="en-US" sz="2200" dirty="0">
              <a:effectLst/>
              <a:latin typeface="Aptos" panose="020B0004020202020204" pitchFamily="34" charset="0"/>
              <a:ea typeface="Aptos" panose="020B0004020202020204" pitchFamily="34" charset="0"/>
              <a:cs typeface="Times New Roman" panose="02020603050405020304" pitchFamily="18" charset="0"/>
            </a:endParaRPr>
          </a:p>
          <a:p>
            <a:pPr>
              <a:buNone/>
            </a:pPr>
            <a:r>
              <a:rPr lang="en-US" sz="2200" b="1" kern="0" dirty="0">
                <a:effectLst/>
                <a:latin typeface="Aptos" panose="020B0004020202020204" pitchFamily="34" charset="0"/>
                <a:ea typeface="Aptos" panose="020B0004020202020204" pitchFamily="34" charset="0"/>
                <a:cs typeface="Times New Roman" panose="02020603050405020304" pitchFamily="18" charset="0"/>
              </a:rPr>
              <a:t>1 John 3:18 “</a:t>
            </a:r>
            <a:r>
              <a:rPr lang="en-US" sz="2200" kern="0" dirty="0">
                <a:effectLst/>
                <a:latin typeface="Aptos" panose="020B0004020202020204" pitchFamily="34" charset="0"/>
                <a:ea typeface="Aptos" panose="020B0004020202020204" pitchFamily="34" charset="0"/>
                <a:cs typeface="Times New Roman" panose="02020603050405020304" pitchFamily="18" charset="0"/>
              </a:rPr>
              <a:t>Little children, let us no love with word or tongue, </a:t>
            </a:r>
            <a:r>
              <a:rPr lang="en-US" sz="2200" b="1" kern="0" dirty="0">
                <a:effectLst/>
                <a:latin typeface="Aptos" panose="020B0004020202020204" pitchFamily="34" charset="0"/>
                <a:ea typeface="Aptos" panose="020B0004020202020204" pitchFamily="34" charset="0"/>
                <a:cs typeface="Times New Roman" panose="02020603050405020304" pitchFamily="18" charset="0"/>
              </a:rPr>
              <a:t>but in deed </a:t>
            </a:r>
            <a:r>
              <a:rPr lang="en-US" sz="2200" kern="0" dirty="0">
                <a:effectLst/>
                <a:latin typeface="Aptos" panose="020B0004020202020204" pitchFamily="34" charset="0"/>
                <a:ea typeface="Aptos" panose="020B0004020202020204" pitchFamily="34" charset="0"/>
                <a:cs typeface="Times New Roman" panose="02020603050405020304" pitchFamily="18" charset="0"/>
              </a:rPr>
              <a:t>and truth.”</a:t>
            </a:r>
          </a:p>
          <a:p>
            <a:pPr>
              <a:buNone/>
            </a:pPr>
            <a:r>
              <a:rPr lang="en-US" sz="2200" b="1" kern="0" dirty="0">
                <a:effectLst/>
                <a:latin typeface="Aptos" panose="020B0004020202020204" pitchFamily="34" charset="0"/>
                <a:ea typeface="Aptos" panose="020B0004020202020204" pitchFamily="34" charset="0"/>
                <a:cs typeface="Times New Roman" panose="02020603050405020304" pitchFamily="18" charset="0"/>
              </a:rPr>
              <a:t>Acts 20:35 “</a:t>
            </a:r>
            <a:r>
              <a:rPr lang="en-US" sz="2200" kern="0" dirty="0">
                <a:effectLst/>
                <a:latin typeface="Aptos" panose="020B0004020202020204" pitchFamily="34" charset="0"/>
                <a:ea typeface="Aptos" panose="020B0004020202020204" pitchFamily="34" charset="0"/>
                <a:cs typeface="Times New Roman" panose="02020603050405020304" pitchFamily="18" charset="0"/>
              </a:rPr>
              <a:t>In all things I have shown you that by working hard in this way we must help the weak and remember the words of the Lord Jesus, how He Himself said, ‘It is more blessed to give than to receive.’” . . . </a:t>
            </a:r>
            <a:endParaRPr lang="en-US" sz="2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480856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AA5182-8368-C028-C99A-34FBA81720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8D1657-2BE6-6A92-ACEB-31E393339AED}"/>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8E465DE5-ACE1-983F-B5A9-CBCB800836C4}"/>
              </a:ext>
            </a:extLst>
          </p:cNvPr>
          <p:cNvSpPr>
            <a:spLocks noGrp="1"/>
          </p:cNvSpPr>
          <p:nvPr>
            <p:ph idx="1"/>
          </p:nvPr>
        </p:nvSpPr>
        <p:spPr>
          <a:xfrm>
            <a:off x="628650" y="379562"/>
            <a:ext cx="7886700" cy="5891842"/>
          </a:xfrm>
        </p:spPr>
        <p:txBody>
          <a:bodyPr>
            <a:normAutofit/>
          </a:bodyPr>
          <a:lstStyle/>
          <a:p>
            <a:pPr marL="0" marR="0">
              <a:lnSpc>
                <a:spcPct val="106000"/>
              </a:lnSpc>
              <a:spcAft>
                <a:spcPts val="800"/>
              </a:spcAft>
              <a:buNone/>
            </a:pPr>
            <a:r>
              <a:rPr lang="en-US" sz="2400" b="1" dirty="0">
                <a:effectLst/>
                <a:latin typeface="Aptos" panose="020B0004020202020204" pitchFamily="34" charset="0"/>
                <a:ea typeface="Times New Roman" panose="02020603050405020304" pitchFamily="18" charset="0"/>
                <a:cs typeface="Aptos" panose="020B0004020202020204" pitchFamily="34" charset="0"/>
              </a:rPr>
              <a:t>2 Cor 9:6,7 </a:t>
            </a:r>
            <a:r>
              <a:rPr lang="en-US" sz="2400" dirty="0">
                <a:effectLst/>
                <a:latin typeface="Aptos" panose="020B0004020202020204" pitchFamily="34" charset="0"/>
                <a:ea typeface="Times New Roman" panose="02020603050405020304" pitchFamily="18" charset="0"/>
                <a:cs typeface="Aptos" panose="020B0004020202020204" pitchFamily="34" charset="0"/>
              </a:rPr>
              <a:t>“Now I say this, he who sows sparingly will also reap sparingly, and he who sows bountifully will also reap bountifully. Each one must do just as he has purposed in his heart, not grudgingly or under compulsion (guilt), </a:t>
            </a:r>
            <a:r>
              <a:rPr lang="en-US" sz="2400" b="1" dirty="0">
                <a:effectLst/>
                <a:latin typeface="Aptos" panose="020B0004020202020204" pitchFamily="34" charset="0"/>
                <a:ea typeface="Times New Roman" panose="02020603050405020304" pitchFamily="18" charset="0"/>
                <a:cs typeface="Aptos" panose="020B0004020202020204" pitchFamily="34" charset="0"/>
              </a:rPr>
              <a:t>for God loves a cheerful giver</a:t>
            </a:r>
            <a:r>
              <a:rPr lang="en-US" sz="2400" dirty="0">
                <a:effectLst/>
                <a:latin typeface="Aptos" panose="020B0004020202020204" pitchFamily="34" charset="0"/>
                <a:ea typeface="Times New Roman" panose="02020603050405020304" pitchFamily="18" charset="0"/>
                <a:cs typeface="Aptos" panose="020B0004020202020204" pitchFamily="34" charset="0"/>
              </a:rPr>
              <a:t>.” </a:t>
            </a:r>
          </a:p>
          <a:p>
            <a:pPr marL="0" marR="0">
              <a:lnSpc>
                <a:spcPct val="106000"/>
              </a:lnSpc>
              <a:spcAft>
                <a:spcPts val="800"/>
              </a:spcAft>
              <a:buNone/>
            </a:pPr>
            <a:endParaRPr lang="en-US" sz="2400" b="1" kern="0" dirty="0">
              <a:latin typeface="Aptos" panose="020B0004020202020204" pitchFamily="34" charset="0"/>
              <a:ea typeface="Aptos" panose="020B0004020202020204" pitchFamily="34" charset="0"/>
              <a:cs typeface="Times New Roman" panose="02020603050405020304" pitchFamily="18" charset="0"/>
            </a:endParaRPr>
          </a:p>
          <a:p>
            <a:pPr marL="0" marR="0">
              <a:lnSpc>
                <a:spcPct val="106000"/>
              </a:lnSpc>
              <a:spcAft>
                <a:spcPts val="800"/>
              </a:spcAft>
              <a:buNone/>
            </a:pPr>
            <a:r>
              <a:rPr lang="en-US" sz="2400" b="1" kern="0" dirty="0">
                <a:effectLst/>
                <a:latin typeface="Aptos" panose="020B0004020202020204" pitchFamily="34" charset="0"/>
                <a:ea typeface="Aptos" panose="020B0004020202020204" pitchFamily="34" charset="0"/>
                <a:cs typeface="Times New Roman" panose="02020603050405020304" pitchFamily="18" charset="0"/>
              </a:rPr>
              <a:t>Gal 6:7,8</a:t>
            </a:r>
            <a:r>
              <a:rPr lang="en-US" sz="2400" kern="0" dirty="0">
                <a:effectLst/>
                <a:latin typeface="Aptos" panose="020B0004020202020204" pitchFamily="34" charset="0"/>
                <a:ea typeface="Aptos" panose="020B0004020202020204" pitchFamily="34" charset="0"/>
                <a:cs typeface="Times New Roman" panose="02020603050405020304" pitchFamily="18" charset="0"/>
              </a:rPr>
              <a:t> “Do not be deceived: God cannot be mocked. A man reaps what he sows. The one who sows to please his sinful nature, from that nature will reap destruction; the one who sows to please the Spirit, from the Spirit will reap eternal life.”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764501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91C108-27C1-FB8E-F3B6-6B7634B070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25949A-2E7C-80D1-3D46-3DF59A334282}"/>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F6170617-B0A8-22DF-721C-24FFF44A8F78}"/>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200" dirty="0">
                <a:solidFill>
                  <a:srgbClr val="FF0000"/>
                </a:solidFill>
                <a:effectLst/>
                <a:latin typeface="Aptos" panose="020B0004020202020204" pitchFamily="34" charset="0"/>
                <a:ea typeface="Times New Roman" panose="02020603050405020304" pitchFamily="18" charset="0"/>
              </a:rPr>
              <a:t>5</a:t>
            </a:r>
            <a:r>
              <a:rPr lang="en-US" sz="2200">
                <a:solidFill>
                  <a:srgbClr val="FF0000"/>
                </a:solidFill>
                <a:effectLst/>
                <a:latin typeface="Aptos" panose="020B0004020202020204" pitchFamily="34" charset="0"/>
                <a:ea typeface="Times New Roman" panose="02020603050405020304" pitchFamily="18" charset="0"/>
              </a:rPr>
              <a:t>) Blessings </a:t>
            </a:r>
            <a:r>
              <a:rPr lang="en-US" sz="2200" dirty="0">
                <a:solidFill>
                  <a:srgbClr val="FF0000"/>
                </a:solidFill>
                <a:effectLst/>
                <a:latin typeface="Aptos" panose="020B0004020202020204" pitchFamily="34" charset="0"/>
                <a:ea typeface="Times New Roman" panose="02020603050405020304" pitchFamily="18" charset="0"/>
              </a:rPr>
              <a:t>and good things are going to come to us if we are following Christ and bringing honor to His name. </a:t>
            </a:r>
          </a:p>
          <a:p>
            <a:pPr marL="0" indent="0">
              <a:lnSpc>
                <a:spcPct val="107000"/>
              </a:lnSpc>
              <a:spcBef>
                <a:spcPts val="0"/>
              </a:spcBef>
              <a:spcAft>
                <a:spcPts val="600"/>
              </a:spcAft>
              <a:buNone/>
            </a:pPr>
            <a:r>
              <a:rPr lang="en-US" sz="2200" b="1" dirty="0">
                <a:effectLst/>
                <a:latin typeface="Aptos" panose="020B0004020202020204" pitchFamily="34" charset="0"/>
                <a:ea typeface="Times New Roman" panose="02020603050405020304" pitchFamily="18" charset="0"/>
                <a:cs typeface="Aptos" panose="020B0004020202020204" pitchFamily="34" charset="0"/>
              </a:rPr>
              <a:t>Col 3:23,24 “</a:t>
            </a:r>
            <a:r>
              <a:rPr lang="en-US" sz="2200" dirty="0">
                <a:effectLst/>
                <a:latin typeface="Aptos" panose="020B0004020202020204" pitchFamily="34" charset="0"/>
                <a:ea typeface="Times New Roman" panose="02020603050405020304" pitchFamily="18" charset="0"/>
                <a:cs typeface="Aptos" panose="020B0004020202020204" pitchFamily="34" charset="0"/>
              </a:rPr>
              <a:t>Whatever you do, work heartily, </a:t>
            </a:r>
            <a:r>
              <a:rPr lang="en-US" sz="2200" b="1" dirty="0">
                <a:effectLst/>
                <a:latin typeface="Aptos" panose="020B0004020202020204" pitchFamily="34" charset="0"/>
                <a:ea typeface="Times New Roman" panose="02020603050405020304" pitchFamily="18" charset="0"/>
                <a:cs typeface="Aptos" panose="020B0004020202020204" pitchFamily="34" charset="0"/>
              </a:rPr>
              <a:t>as for the Lord</a:t>
            </a:r>
            <a:r>
              <a:rPr lang="en-US" sz="2200" dirty="0">
                <a:effectLst/>
                <a:latin typeface="Aptos" panose="020B0004020202020204" pitchFamily="34" charset="0"/>
                <a:ea typeface="Times New Roman" panose="02020603050405020304" pitchFamily="18" charset="0"/>
                <a:cs typeface="Aptos" panose="020B0004020202020204" pitchFamily="34" charset="0"/>
              </a:rPr>
              <a:t> and not for men, knowing that from the Lord you will receive the inheritance as your reward. You are serving the Lord Christ.”</a:t>
            </a:r>
          </a:p>
          <a:p>
            <a:pPr marL="0" indent="0">
              <a:lnSpc>
                <a:spcPct val="107000"/>
              </a:lnSpc>
              <a:spcBef>
                <a:spcPts val="0"/>
              </a:spcBef>
              <a:spcAft>
                <a:spcPts val="600"/>
              </a:spcAft>
              <a:buNone/>
            </a:pPr>
            <a:r>
              <a:rPr lang="en-US" sz="2200" b="1" dirty="0">
                <a:effectLst/>
                <a:latin typeface="Aptos" panose="020B0004020202020204" pitchFamily="34" charset="0"/>
                <a:ea typeface="Times New Roman" panose="02020603050405020304" pitchFamily="18" charset="0"/>
              </a:rPr>
              <a:t>2 Corinthians 9:13 “Because of the proof </a:t>
            </a:r>
            <a:r>
              <a:rPr lang="en-US" sz="2200" dirty="0">
                <a:effectLst/>
                <a:latin typeface="Aptos" panose="020B0004020202020204" pitchFamily="34" charset="0"/>
                <a:ea typeface="Times New Roman" panose="02020603050405020304" pitchFamily="18" charset="0"/>
              </a:rPr>
              <a:t>given by this ministry, they will glorify God for your obedience to your confession of the gospel of Christ, and the generosity of your contribution for them and for all others.”   </a:t>
            </a:r>
          </a:p>
          <a:p>
            <a:pPr marL="0" indent="0">
              <a:lnSpc>
                <a:spcPct val="107000"/>
              </a:lnSpc>
              <a:spcBef>
                <a:spcPts val="0"/>
              </a:spcBef>
              <a:spcAft>
                <a:spcPts val="600"/>
              </a:spcAft>
              <a:buNone/>
            </a:pPr>
            <a:r>
              <a:rPr lang="en-US" sz="2200" b="1" dirty="0">
                <a:effectLst/>
                <a:latin typeface="Aptos" panose="020B0004020202020204" pitchFamily="34" charset="0"/>
                <a:ea typeface="Times New Roman" panose="02020603050405020304" pitchFamily="18" charset="0"/>
              </a:rPr>
              <a:t>Mt 5:16 “</a:t>
            </a:r>
            <a:r>
              <a:rPr lang="en-US" sz="2200" dirty="0">
                <a:effectLst/>
                <a:latin typeface="Aptos" panose="020B0004020202020204" pitchFamily="34" charset="0"/>
                <a:ea typeface="Times New Roman" panose="02020603050405020304" pitchFamily="18" charset="0"/>
              </a:rPr>
              <a:t>Let your light shine before men in such a way that they may see your good works, and </a:t>
            </a:r>
            <a:r>
              <a:rPr lang="en-US" sz="2200" b="1" dirty="0">
                <a:effectLst/>
                <a:latin typeface="Aptos" panose="020B0004020202020204" pitchFamily="34" charset="0"/>
                <a:ea typeface="Times New Roman" panose="02020603050405020304" pitchFamily="18" charset="0"/>
              </a:rPr>
              <a:t>glorify your Father </a:t>
            </a:r>
            <a:r>
              <a:rPr lang="en-US" sz="2200" dirty="0">
                <a:effectLst/>
                <a:latin typeface="Aptos" panose="020B0004020202020204" pitchFamily="34" charset="0"/>
                <a:ea typeface="Times New Roman" panose="02020603050405020304" pitchFamily="18" charset="0"/>
              </a:rPr>
              <a:t>who is in heaven.”     </a:t>
            </a:r>
          </a:p>
          <a:p>
            <a:pPr marL="0" indent="0">
              <a:lnSpc>
                <a:spcPct val="107000"/>
              </a:lnSpc>
              <a:spcBef>
                <a:spcPts val="0"/>
              </a:spcBef>
              <a:spcAft>
                <a:spcPts val="600"/>
              </a:spcAft>
              <a:buNone/>
            </a:pPr>
            <a:r>
              <a:rPr lang="en-US" sz="2200" b="1" dirty="0">
                <a:effectLst/>
                <a:latin typeface="Aptos" panose="020B0004020202020204" pitchFamily="34" charset="0"/>
                <a:ea typeface="Times New Roman" panose="02020603050405020304" pitchFamily="18" charset="0"/>
              </a:rPr>
              <a:t>1 Peter 2:12 “</a:t>
            </a:r>
            <a:r>
              <a:rPr lang="en-US" sz="2200" dirty="0">
                <a:effectLst/>
                <a:latin typeface="Aptos" panose="020B0004020202020204" pitchFamily="34" charset="0"/>
                <a:ea typeface="Times New Roman" panose="02020603050405020304" pitchFamily="18" charset="0"/>
              </a:rPr>
              <a:t>keep your behavior excellent among the Gentiles so that they may, because of your good deeds, glorify God in the day of visitation.”   </a:t>
            </a:r>
            <a:r>
              <a:rPr lang="en-US" sz="1000" dirty="0">
                <a:solidFill>
                  <a:srgbClr val="00B050"/>
                </a:solidFill>
                <a:effectLst/>
                <a:latin typeface="Aptos" panose="020B0004020202020204" pitchFamily="34" charset="0"/>
                <a:ea typeface="Times New Roman" panose="02020603050405020304" pitchFamily="18" charset="0"/>
              </a:rPr>
              <a:t>Wrap-up</a:t>
            </a:r>
            <a:endParaRPr lang="en-US" sz="1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103442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8F7ECC-A8DE-D407-FD90-58A6841A2C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04C59F-3859-E8FD-931A-9B92D7E5D0A5}"/>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BE3B57AF-E991-2E6C-8806-4DF04CDB09E2}"/>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Luke 14:12-14 </a:t>
            </a:r>
            <a:r>
              <a:rPr lang="en-US" sz="2400" dirty="0">
                <a:effectLst/>
                <a:latin typeface="Aptos" panose="020B0004020202020204" pitchFamily="34" charset="0"/>
                <a:ea typeface="Aptos" panose="020B0004020202020204" pitchFamily="34" charset="0"/>
                <a:cs typeface="Times New Roman" panose="02020603050405020304" pitchFamily="18" charset="0"/>
              </a:rPr>
              <a:t>He said also to the man who had invited him, “When you give a dinner or a banquet, do not invite your friends or your brothers or your relatives or rich neighbors, lest they also invite you in return and you be repaid. But when you give a feast, invite the poor, the crippled, the lame, the blind, and you will be blessed, because they cannot repay you  </a:t>
            </a:r>
            <a:r>
              <a:rPr lang="en-US" sz="2400" b="1" dirty="0">
                <a:effectLst/>
                <a:latin typeface="Aptos" panose="020B0004020202020204" pitchFamily="34" charset="0"/>
                <a:ea typeface="Aptos" panose="020B0004020202020204" pitchFamily="34" charset="0"/>
                <a:cs typeface="Times New Roman" panose="02020603050405020304" pitchFamily="18" charset="0"/>
              </a:rPr>
              <a:t>for you will be repaid at the resurrection of the just</a:t>
            </a:r>
            <a:r>
              <a:rPr lang="en-US" sz="2400" dirty="0">
                <a:effectLst/>
                <a:latin typeface="Aptos" panose="020B0004020202020204" pitchFamily="34" charset="0"/>
                <a:ea typeface="Aptos" panose="020B0004020202020204" pitchFamily="34" charset="0"/>
                <a:cs typeface="Times New Roman" panose="02020603050405020304" pitchFamily="18" charset="0"/>
              </a:rPr>
              <a:t>.”      **</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54947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James 5:16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“Therefore, confess your sins to one another, and pray for one another so that you may be healed. </a:t>
            </a:r>
            <a:r>
              <a:rPr lang="en-US" sz="2400" kern="100">
                <a:effectLst/>
                <a:latin typeface="Calibri" panose="020F0502020204030204" pitchFamily="34" charset="0"/>
                <a:ea typeface="Calibri" panose="020F0502020204030204" pitchFamily="34" charset="0"/>
                <a:cs typeface="Times New Roman" panose="02020603050405020304" pitchFamily="18" charset="0"/>
              </a:rPr>
              <a:t>The effective prayer of a righteous man can accomplish much.”</a:t>
            </a: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45947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Aft>
                <a:spcPts val="800"/>
              </a:spcAft>
              <a:buNone/>
            </a:pPr>
            <a:r>
              <a:rPr lang="en-US" sz="3600" b="1" dirty="0">
                <a:effectLst/>
                <a:latin typeface="Aptos" panose="020B0004020202020204" pitchFamily="34" charset="0"/>
                <a:ea typeface="Times New Roman" panose="02020603050405020304" pitchFamily="18" charset="0"/>
                <a:cs typeface="Times New Roman" panose="02020603050405020304" pitchFamily="18" charset="0"/>
              </a:rPr>
              <a:t>Why Do We </a:t>
            </a:r>
            <a:r>
              <a:rPr lang="en-US" sz="3600" b="1" dirty="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Give</a:t>
            </a:r>
            <a:r>
              <a:rPr lang="en-US" sz="3600" b="1" dirty="0">
                <a:effectLst/>
                <a:latin typeface="Aptos" panose="020B0004020202020204" pitchFamily="34" charset="0"/>
                <a:ea typeface="Times New Roman" panose="02020603050405020304" pitchFamily="18" charset="0"/>
                <a:cs typeface="Times New Roman" panose="02020603050405020304" pitchFamily="18" charset="0"/>
              </a:rPr>
              <a:t>?</a:t>
            </a:r>
            <a:endParaRPr lang="en-US" sz="36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gn="ctr">
              <a:lnSpc>
                <a:spcPct val="107000"/>
              </a:lnSpc>
              <a:spcAft>
                <a:spcPts val="800"/>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600"/>
              </a:spcAft>
              <a:buNone/>
            </a:pPr>
            <a:r>
              <a:rPr lang="en-US" sz="3200" b="1" kern="0" dirty="0">
                <a:effectLst/>
                <a:latin typeface="Aptos" panose="020B0004020202020204" pitchFamily="34" charset="0"/>
                <a:ea typeface="Times New Roman" panose="02020603050405020304" pitchFamily="18" charset="0"/>
                <a:cs typeface="Times New Roman" panose="02020603050405020304" pitchFamily="18" charset="0"/>
              </a:rPr>
              <a:t>Fruit of the Holy Spirit: </a:t>
            </a:r>
          </a:p>
          <a:p>
            <a:pPr marL="0" indent="0" algn="ctr">
              <a:lnSpc>
                <a:spcPct val="107000"/>
              </a:lnSpc>
              <a:spcBef>
                <a:spcPts val="0"/>
              </a:spcBef>
              <a:spcAft>
                <a:spcPts val="600"/>
              </a:spcAft>
              <a:buNone/>
            </a:pPr>
            <a:r>
              <a:rPr lang="en-US" sz="3200" kern="0" dirty="0">
                <a:effectLst/>
                <a:latin typeface="Aptos" panose="020B0004020202020204" pitchFamily="34" charset="0"/>
                <a:ea typeface="Times New Roman" panose="02020603050405020304" pitchFamily="18" charset="0"/>
                <a:cs typeface="Times New Roman" panose="02020603050405020304" pitchFamily="18" charset="0"/>
              </a:rPr>
              <a:t>love, kindness, patience, goodness</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1046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algn="ctr">
              <a:lnSpc>
                <a:spcPct val="106000"/>
              </a:lnSpc>
              <a:spcAft>
                <a:spcPts val="800"/>
              </a:spcAft>
              <a:buNone/>
            </a:pPr>
            <a:r>
              <a:rPr lang="en-US" sz="2400" b="1" dirty="0">
                <a:effectLst/>
                <a:latin typeface="Aptos" panose="020B0004020202020204" pitchFamily="34" charset="0"/>
                <a:ea typeface="Times New Roman" panose="02020603050405020304" pitchFamily="18" charset="0"/>
                <a:cs typeface="Times New Roman" panose="02020603050405020304" pitchFamily="18" charset="0"/>
              </a:rPr>
              <a:t>Tithing in the Old Testament:       </a:t>
            </a:r>
          </a:p>
          <a:p>
            <a:pPr marL="0" marR="0" algn="ctr">
              <a:lnSpc>
                <a:spcPct val="106000"/>
              </a:lnSpc>
              <a:spcAft>
                <a:spcPts val="800"/>
              </a:spcAft>
              <a:buNone/>
            </a:pPr>
            <a:r>
              <a:rPr lang="en-US" sz="2400" b="1" dirty="0">
                <a:effectLst/>
                <a:latin typeface="Aptos" panose="020B0004020202020204" pitchFamily="34" charset="0"/>
                <a:ea typeface="Times New Roman" panose="02020603050405020304" pitchFamily="18" charset="0"/>
                <a:cs typeface="Times New Roman" panose="02020603050405020304" pitchFamily="18" charset="0"/>
              </a:rPr>
              <a:t>1) Tithing Given in Response to Blessings:  </a:t>
            </a:r>
            <a:r>
              <a:rPr lang="en-US" sz="2400" b="1" dirty="0">
                <a:solidFill>
                  <a:srgbClr val="00B050"/>
                </a:solidFill>
                <a:effectLst/>
                <a:latin typeface="Aptos" panose="020B0004020202020204" pitchFamily="34" charset="0"/>
                <a:ea typeface="Times New Roman" panose="02020603050405020304" pitchFamily="18" charset="0"/>
                <a:cs typeface="Times New Roman" panose="02020603050405020304" pitchFamily="18" charset="0"/>
              </a:rPr>
              <a:t>compelled</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6000"/>
              </a:lnSpc>
              <a:spcAft>
                <a:spcPts val="800"/>
              </a:spcAft>
              <a:buNone/>
            </a:pPr>
            <a:endParaRPr lang="en-US" sz="2400" dirty="0">
              <a:effectLst/>
              <a:latin typeface="Aptos" panose="020B0004020202020204" pitchFamily="34" charset="0"/>
              <a:ea typeface="Times New Roman" panose="02020603050405020304" pitchFamily="18" charset="0"/>
              <a:cs typeface="Times New Roman" panose="02020603050405020304" pitchFamily="18" charset="0"/>
            </a:endParaRPr>
          </a:p>
          <a:p>
            <a:pPr marL="0" marR="0">
              <a:lnSpc>
                <a:spcPct val="106000"/>
              </a:lnSpc>
              <a:spcAft>
                <a:spcPts val="800"/>
              </a:spcAft>
              <a:buNone/>
            </a:pPr>
            <a:r>
              <a:rPr lang="en-US" sz="2400" dirty="0">
                <a:effectLst/>
                <a:latin typeface="Aptos" panose="020B0004020202020204" pitchFamily="34" charset="0"/>
                <a:ea typeface="Times New Roman" panose="02020603050405020304" pitchFamily="18" charset="0"/>
                <a:cs typeface="Times New Roman" panose="02020603050405020304" pitchFamily="18" charset="0"/>
              </a:rPr>
              <a:t>A) Abraham gave a tenth of his spoils of war to Melchizedek, “a priest of God Most High”.  </a:t>
            </a:r>
            <a:r>
              <a:rPr lang="en-US" sz="1800" dirty="0">
                <a:effectLst/>
                <a:latin typeface="Aptos" panose="020B0004020202020204" pitchFamily="34" charset="0"/>
                <a:ea typeface="Times New Roman" panose="02020603050405020304" pitchFamily="18" charset="0"/>
                <a:cs typeface="Times New Roman" panose="02020603050405020304" pitchFamily="18" charset="0"/>
              </a:rPr>
              <a:t>(</a:t>
            </a:r>
            <a:r>
              <a:rPr lang="en-US" sz="1400" u="sng" dirty="0">
                <a:effectLst/>
                <a:latin typeface="Aptos" panose="020B0004020202020204" pitchFamily="34"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Gen. 14:20</a:t>
            </a:r>
            <a:r>
              <a:rPr lang="en-US" sz="1800" dirty="0">
                <a:effectLst/>
                <a:latin typeface="Aptos" panose="020B0004020202020204" pitchFamily="34" charset="0"/>
                <a:ea typeface="Times New Roman" panose="02020603050405020304" pitchFamily="18" charset="0"/>
                <a:cs typeface="Times New Roman" panose="02020603050405020304" pitchFamily="18" charset="0"/>
              </a:rPr>
              <a:t>), </a:t>
            </a:r>
            <a:endParaRPr lang="en-US" sz="18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6000"/>
              </a:lnSpc>
              <a:spcAft>
                <a:spcPts val="800"/>
              </a:spcAft>
              <a:buNone/>
            </a:pPr>
            <a:r>
              <a:rPr lang="en-US" sz="2400" dirty="0">
                <a:effectLst/>
                <a:latin typeface="Aptos" panose="020B0004020202020204" pitchFamily="34" charset="0"/>
                <a:ea typeface="Times New Roman" panose="02020603050405020304" pitchFamily="18" charset="0"/>
                <a:cs typeface="Times New Roman" panose="02020603050405020304" pitchFamily="18" charset="0"/>
              </a:rPr>
              <a:t>B) Jacob at Bethel promised God a tenth of everything granted him if He would bless and protect him.  </a:t>
            </a:r>
            <a:r>
              <a:rPr lang="en-US" sz="1800" dirty="0">
                <a:effectLst/>
                <a:latin typeface="Aptos" panose="020B0004020202020204" pitchFamily="34" charset="0"/>
                <a:ea typeface="Times New Roman" panose="02020603050405020304" pitchFamily="18" charset="0"/>
                <a:cs typeface="Times New Roman" panose="02020603050405020304" pitchFamily="18" charset="0"/>
              </a:rPr>
              <a:t>(</a:t>
            </a:r>
            <a:r>
              <a:rPr lang="en-US" sz="1400" u="sng" dirty="0">
                <a:effectLst/>
                <a:latin typeface="Aptos" panose="020B0004020202020204" pitchFamily="34" charset="0"/>
                <a:ea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Gen. 28:22</a:t>
            </a:r>
            <a:r>
              <a:rPr lang="en-US" sz="1800" dirty="0">
                <a:effectLst/>
                <a:latin typeface="Aptos" panose="020B0004020202020204" pitchFamily="34" charset="0"/>
                <a:ea typeface="Times New Roman" panose="02020603050405020304" pitchFamily="18" charset="0"/>
                <a:cs typeface="Times New Roman" panose="02020603050405020304" pitchFamily="18" charset="0"/>
              </a:rPr>
              <a:t>).</a:t>
            </a:r>
            <a:endParaRPr lang="en-US" sz="18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06000"/>
              </a:lnSpc>
              <a:spcAft>
                <a:spcPts val="800"/>
              </a:spcAft>
              <a:buNone/>
            </a:pPr>
            <a:r>
              <a:rPr lang="en-US" sz="2400" dirty="0">
                <a:effectLst/>
                <a:latin typeface="Aptos" panose="020B0004020202020204" pitchFamily="34" charset="0"/>
                <a:ea typeface="Times New Roman" panose="02020603050405020304" pitchFamily="18" charset="0"/>
                <a:cs typeface="Times New Roman" panose="02020603050405020304" pitchFamily="18" charset="0"/>
              </a:rPr>
              <a:t>C) A tenth of Israel’s seed, fruit, and flocks were given to the Lord </a:t>
            </a:r>
            <a:r>
              <a:rPr lang="en-US" sz="1800" dirty="0">
                <a:effectLst/>
                <a:latin typeface="Aptos" panose="020B0004020202020204" pitchFamily="34" charset="0"/>
                <a:ea typeface="Times New Roman" panose="02020603050405020304" pitchFamily="18" charset="0"/>
                <a:cs typeface="Times New Roman" panose="02020603050405020304" pitchFamily="18" charset="0"/>
              </a:rPr>
              <a:t>(</a:t>
            </a:r>
            <a:r>
              <a:rPr lang="en-US" sz="1400" u="sng" dirty="0">
                <a:effectLst/>
                <a:latin typeface="Aptos" panose="020B0004020202020204" pitchFamily="34" charset="0"/>
                <a:ea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Lev. 27:30–32</a:t>
            </a:r>
            <a:r>
              <a:rPr lang="en-US" sz="140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1400" u="sng" dirty="0">
                <a:effectLst/>
                <a:latin typeface="Aptos" panose="020B0004020202020204" pitchFamily="34" charset="0"/>
                <a:ea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val="tx"/>
                    </a:ext>
                  </a:extLst>
                </a:hlinkClick>
              </a:rPr>
              <a:t>Deut. 14:22–24</a:t>
            </a:r>
            <a:r>
              <a:rPr lang="en-US" sz="1400" dirty="0">
                <a:effectLst/>
                <a:latin typeface="Aptos" panose="020B0004020202020204" pitchFamily="34" charset="0"/>
                <a:ea typeface="Times New Roman" panose="02020603050405020304" pitchFamily="18" charset="0"/>
                <a:cs typeface="Times New Roman" panose="02020603050405020304" pitchFamily="18" charset="0"/>
              </a:rPr>
              <a:t>; 2 Chron. 31:5,6; </a:t>
            </a:r>
            <a:r>
              <a:rPr lang="en-US" sz="1400" u="sng" dirty="0">
                <a:effectLst/>
                <a:latin typeface="Aptos" panose="020B0004020202020204" pitchFamily="34" charset="0"/>
                <a:ea typeface="Times New Roman" panose="02020603050405020304" pitchFamily="18" charset="0"/>
                <a:cs typeface="Times New Roman" panose="02020603050405020304" pitchFamily="18" charset="0"/>
                <a:hlinkClick r:id="rId6">
                  <a:extLst>
                    <a:ext uri="{A12FA001-AC4F-418D-AE19-62706E023703}">
                      <ahyp:hlinkClr xmlns:ahyp="http://schemas.microsoft.com/office/drawing/2018/hyperlinkcolor" val="tx"/>
                    </a:ext>
                  </a:extLst>
                </a:hlinkClick>
              </a:rPr>
              <a:t>Neh. 13:5, 12</a:t>
            </a:r>
            <a:r>
              <a:rPr lang="en-US" sz="1400" dirty="0">
                <a:effectLst/>
                <a:latin typeface="Aptos" panose="020B0004020202020204" pitchFamily="34" charset="0"/>
                <a:ea typeface="Times New Roman" panose="02020603050405020304" pitchFamily="18" charset="0"/>
                <a:cs typeface="Times New Roman" panose="02020603050405020304" pitchFamily="18" charset="0"/>
              </a:rPr>
              <a:t>). </a:t>
            </a:r>
            <a:endParaRPr lang="en-US" sz="14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15000"/>
              </a:lnSpc>
              <a:spcBef>
                <a:spcPts val="0"/>
              </a:spcBef>
              <a:spcAft>
                <a:spcPts val="800"/>
              </a:spcAft>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a:lnSpc>
                <a:spcPct val="106000"/>
              </a:lnSpc>
              <a:spcAft>
                <a:spcPts val="800"/>
              </a:spcAft>
              <a:buNone/>
            </a:pPr>
            <a:r>
              <a:rPr lang="en-US" sz="2400" b="1" dirty="0">
                <a:effectLst/>
                <a:latin typeface="Aptos" panose="020B0004020202020204" pitchFamily="34" charset="0"/>
                <a:ea typeface="Times New Roman" panose="02020603050405020304" pitchFamily="18" charset="0"/>
                <a:cs typeface="Times New Roman" panose="02020603050405020304" pitchFamily="18" charset="0"/>
              </a:rPr>
              <a:t>2) Tithing Given in Response to Commands:   </a:t>
            </a:r>
            <a:r>
              <a:rPr lang="en-US" sz="1000" dirty="0">
                <a:solidFill>
                  <a:srgbClr val="00B050"/>
                </a:solidFill>
                <a:effectLst/>
                <a:latin typeface="Aptos" panose="020B0004020202020204" pitchFamily="34" charset="0"/>
                <a:ea typeface="Times New Roman" panose="02020603050405020304" pitchFamily="18" charset="0"/>
                <a:cs typeface="Times New Roman" panose="02020603050405020304" pitchFamily="18" charset="0"/>
              </a:rPr>
              <a:t>support</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6000"/>
              </a:lnSpc>
              <a:spcAft>
                <a:spcPts val="800"/>
              </a:spcAft>
              <a:buNone/>
            </a:pPr>
            <a:r>
              <a:rPr lang="en-US" sz="2400" dirty="0">
                <a:effectLst/>
                <a:latin typeface="Aptos" panose="020B0004020202020204" pitchFamily="34" charset="0"/>
                <a:ea typeface="Times New Roman" panose="02020603050405020304" pitchFamily="18" charset="0"/>
                <a:cs typeface="Times New Roman" panose="02020603050405020304" pitchFamily="18" charset="0"/>
              </a:rPr>
              <a:t>A) The people gave a tenth to the Levites to support them (</a:t>
            </a:r>
            <a:r>
              <a:rPr lang="en-US" sz="1400" u="sng" dirty="0">
                <a:effectLst/>
                <a:latin typeface="Aptos" panose="020B0004020202020204" pitchFamily="34"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Num. 18:21–24</a:t>
            </a:r>
            <a:r>
              <a:rPr lang="en-US" sz="1400" dirty="0">
                <a:effectLst/>
                <a:latin typeface="Aptos" panose="020B0004020202020204" pitchFamily="34" charset="0"/>
                <a:ea typeface="Times New Roman" panose="02020603050405020304" pitchFamily="18" charset="0"/>
                <a:cs typeface="Times New Roman" panose="02020603050405020304" pitchFamily="18" charset="0"/>
              </a:rPr>
              <a:t>; cf. </a:t>
            </a:r>
            <a:r>
              <a:rPr lang="en-US" sz="1400" u="sng" dirty="0">
                <a:effectLst/>
                <a:latin typeface="Aptos" panose="020B0004020202020204" pitchFamily="34" charset="0"/>
                <a:ea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Neh. 10:38; 12:44</a:t>
            </a:r>
            <a:r>
              <a:rPr lang="en-US" sz="2400" dirty="0">
                <a:effectLst/>
                <a:latin typeface="Aptos" panose="020B0004020202020204" pitchFamily="34" charset="0"/>
                <a:ea typeface="Times New Roman" panose="02020603050405020304" pitchFamily="18" charset="0"/>
                <a:cs typeface="Times New Roman" panose="02020603050405020304" pitchFamily="18" charset="0"/>
              </a:rPr>
              <a:t>).</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6000"/>
              </a:lnSpc>
              <a:spcAft>
                <a:spcPts val="800"/>
              </a:spcAft>
              <a:buNone/>
            </a:pPr>
            <a:r>
              <a:rPr lang="en-US" sz="2400" dirty="0">
                <a:effectLst/>
                <a:latin typeface="Aptos" panose="020B0004020202020204" pitchFamily="34" charset="0"/>
                <a:ea typeface="Times New Roman" panose="02020603050405020304" pitchFamily="18" charset="0"/>
                <a:cs typeface="Times New Roman" panose="02020603050405020304" pitchFamily="18" charset="0"/>
              </a:rPr>
              <a:t>B) Levites, in turn, were to give a tenth to the chief priest (</a:t>
            </a:r>
            <a:r>
              <a:rPr lang="en-US" sz="1400" u="sng" dirty="0">
                <a:effectLst/>
                <a:latin typeface="Aptos" panose="020B0004020202020204" pitchFamily="34" charset="0"/>
                <a:ea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Num. 18:25–28</a:t>
            </a:r>
            <a:r>
              <a:rPr lang="en-US" sz="2400" dirty="0">
                <a:effectLst/>
                <a:latin typeface="Aptos" panose="020B0004020202020204" pitchFamily="34" charset="0"/>
                <a:ea typeface="Times New Roman" panose="02020603050405020304" pitchFamily="18" charset="0"/>
                <a:cs typeface="Times New Roman" panose="02020603050405020304" pitchFamily="18" charset="0"/>
              </a:rPr>
              <a:t>).</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6000"/>
              </a:lnSpc>
              <a:spcAft>
                <a:spcPts val="800"/>
              </a:spcAft>
            </a:pPr>
            <a:r>
              <a:rPr lang="en-US" sz="2400" dirty="0">
                <a:effectLst/>
                <a:latin typeface="Aptos" panose="020B0004020202020204" pitchFamily="34" charset="0"/>
                <a:ea typeface="Times New Roman" panose="02020603050405020304" pitchFamily="18" charset="0"/>
                <a:cs typeface="Times New Roman" panose="02020603050405020304" pitchFamily="18" charset="0"/>
              </a:rPr>
              <a:t>C) Those who didn’t tithe were threatened with a curse, while those who did tithe were promised blessing (</a:t>
            </a:r>
            <a:r>
              <a:rPr lang="en-US" sz="1400" u="sng" dirty="0">
                <a:effectLst/>
                <a:latin typeface="Aptos" panose="020B0004020202020204" pitchFamily="34" charset="0"/>
                <a:ea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val="tx"/>
                    </a:ext>
                  </a:extLst>
                </a:hlinkClick>
              </a:rPr>
              <a:t>Mal. 3:8–10</a:t>
            </a:r>
            <a:r>
              <a:rPr lang="en-US" sz="1400" dirty="0">
                <a:effectLst/>
                <a:latin typeface="Aptos" panose="020B0004020202020204" pitchFamily="34" charset="0"/>
                <a:ea typeface="Times New Roman" panose="02020603050405020304" pitchFamily="18" charset="0"/>
                <a:cs typeface="Times New Roman" panose="02020603050405020304" pitchFamily="18" charset="0"/>
              </a:rPr>
              <a:t>).</a:t>
            </a:r>
            <a:endParaRPr lang="en-US" sz="14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0" marR="0">
              <a:lnSpc>
                <a:spcPct val="106000"/>
              </a:lnSpc>
              <a:spcAft>
                <a:spcPts val="800"/>
              </a:spcAft>
              <a:buNone/>
            </a:pPr>
            <a:r>
              <a:rPr lang="en-US" sz="1800" b="1" dirty="0">
                <a:effectLst/>
                <a:latin typeface="Aptos" panose="020B0004020202020204" pitchFamily="34" charset="0"/>
                <a:ea typeface="Times New Roman" panose="02020603050405020304" pitchFamily="18" charset="0"/>
                <a:cs typeface="Times New Roman" panose="02020603050405020304" pitchFamily="18" charset="0"/>
              </a:rPr>
              <a:t>3) Why Tithing Is Not Required Today</a:t>
            </a:r>
            <a:endParaRPr lang="en-US" sz="18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6000"/>
              </a:lnSpc>
              <a:spcAft>
                <a:spcPts val="800"/>
              </a:spcAft>
              <a:buNone/>
            </a:pPr>
            <a:r>
              <a:rPr lang="en-US" sz="1800" b="1" dirty="0">
                <a:effectLst/>
                <a:latin typeface="Aptos" panose="020B0004020202020204" pitchFamily="34" charset="0"/>
                <a:ea typeface="Times New Roman" panose="02020603050405020304" pitchFamily="18" charset="0"/>
                <a:cs typeface="Times New Roman" panose="02020603050405020304" pitchFamily="18" charset="0"/>
              </a:rPr>
              <a:t>A) Believers are no longer under the Mosaic covenant (</a:t>
            </a:r>
            <a:r>
              <a:rPr lang="en-US" sz="1400" u="sng" dirty="0">
                <a:effectLst/>
                <a:latin typeface="Aptos" panose="020B0004020202020204" pitchFamily="34"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Rom. 6:14–15; 7:5–6</a:t>
            </a:r>
            <a:r>
              <a:rPr lang="en-US" sz="140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1400" u="sng" dirty="0">
                <a:effectLst/>
                <a:latin typeface="Aptos" panose="020B0004020202020204" pitchFamily="34" charset="0"/>
                <a:ea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Gal. 3:15–4:7</a:t>
            </a:r>
            <a:r>
              <a:rPr lang="en-US" sz="140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1400" u="sng" dirty="0">
                <a:effectLst/>
                <a:latin typeface="Aptos" panose="020B0004020202020204" pitchFamily="34" charset="0"/>
                <a:ea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2 Cor. 3:4–18</a:t>
            </a:r>
            <a:r>
              <a:rPr lang="en-US" sz="1400" dirty="0">
                <a:effectLst/>
                <a:latin typeface="Aptos" panose="020B0004020202020204" pitchFamily="34" charset="0"/>
                <a:ea typeface="Times New Roman" panose="02020603050405020304" pitchFamily="18" charset="0"/>
                <a:cs typeface="Times New Roman" panose="02020603050405020304" pitchFamily="18" charset="0"/>
              </a:rPr>
              <a:t>). </a:t>
            </a:r>
            <a:endParaRPr lang="en-US" sz="1400" dirty="0">
              <a:effectLst/>
              <a:latin typeface="Aptos" panose="020B0004020202020204" pitchFamily="34" charset="0"/>
              <a:ea typeface="Aptos" panose="020B0004020202020204" pitchFamily="34" charset="0"/>
              <a:cs typeface="Times New Roman" panose="02020603050405020304" pitchFamily="18" charset="0"/>
            </a:endParaRPr>
          </a:p>
          <a:p>
            <a:pPr marL="342900" marR="0" indent="-342900">
              <a:lnSpc>
                <a:spcPct val="106000"/>
              </a:lnSpc>
              <a:spcAft>
                <a:spcPts val="800"/>
              </a:spcAft>
              <a:buAutoNum type="alphaUcParenR" startAt="2"/>
            </a:pPr>
            <a:r>
              <a:rPr lang="en-US" sz="1800" b="1" dirty="0">
                <a:effectLst/>
                <a:latin typeface="Aptos" panose="020B0004020202020204" pitchFamily="34" charset="0"/>
                <a:ea typeface="Times New Roman" panose="02020603050405020304" pitchFamily="18" charset="0"/>
                <a:cs typeface="Times New Roman" panose="02020603050405020304" pitchFamily="18" charset="0"/>
              </a:rPr>
              <a:t>The examples of Abraham and Jacob are not in response to a “rule” given them to follow.  </a:t>
            </a:r>
            <a:r>
              <a:rPr lang="en-US" sz="1800" dirty="0">
                <a:solidFill>
                  <a:srgbClr val="00B050"/>
                </a:solidFill>
                <a:effectLst/>
                <a:latin typeface="Aptos" panose="020B0004020202020204" pitchFamily="34" charset="0"/>
                <a:ea typeface="Times New Roman" panose="02020603050405020304" pitchFamily="18" charset="0"/>
                <a:cs typeface="Times New Roman" panose="02020603050405020304" pitchFamily="18" charset="0"/>
              </a:rPr>
              <a:t>    </a:t>
            </a:r>
            <a:r>
              <a:rPr lang="en-US" sz="1000" dirty="0">
                <a:solidFill>
                  <a:srgbClr val="00B050"/>
                </a:solidFill>
                <a:effectLst/>
                <a:latin typeface="Aptos" panose="020B0004020202020204" pitchFamily="34" charset="0"/>
                <a:ea typeface="Times New Roman" panose="02020603050405020304" pitchFamily="18" charset="0"/>
                <a:cs typeface="Times New Roman" panose="02020603050405020304" pitchFamily="18" charset="0"/>
              </a:rPr>
              <a:t>Voluntary</a:t>
            </a:r>
          </a:p>
          <a:p>
            <a:pPr marL="0" marR="0" indent="0">
              <a:lnSpc>
                <a:spcPct val="106000"/>
              </a:lnSpc>
              <a:spcAft>
                <a:spcPts val="800"/>
              </a:spcAft>
              <a:buNone/>
            </a:pPr>
            <a:endParaRPr lang="en-US" sz="10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6000"/>
              </a:lnSpc>
              <a:spcAft>
                <a:spcPts val="800"/>
              </a:spcAft>
              <a:buNone/>
            </a:pPr>
            <a:r>
              <a:rPr lang="en-US" sz="2000" dirty="0">
                <a:effectLst/>
                <a:latin typeface="Aptos" panose="020B0004020202020204" pitchFamily="34" charset="0"/>
                <a:ea typeface="Times New Roman" panose="02020603050405020304" pitchFamily="18" charset="0"/>
                <a:cs typeface="Times New Roman" panose="02020603050405020304" pitchFamily="18" charset="0"/>
              </a:rPr>
              <a:t>1) Both Abraham and Jacob gave a tenth in those proscribed instances and they both lived before the Mosaic covenant was in place. There are no verses dictating follow on behavior. </a:t>
            </a:r>
            <a:endParaRPr lang="en-US" sz="20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6000"/>
              </a:lnSpc>
              <a:spcAft>
                <a:spcPts val="800"/>
              </a:spcAft>
              <a:buNone/>
            </a:pPr>
            <a:r>
              <a:rPr lang="en-US" sz="2000" dirty="0">
                <a:effectLst/>
                <a:latin typeface="Aptos" panose="020B0004020202020204" pitchFamily="34" charset="0"/>
                <a:ea typeface="Times New Roman" panose="02020603050405020304" pitchFamily="18" charset="0"/>
                <a:cs typeface="Times New Roman" panose="02020603050405020304" pitchFamily="18" charset="0"/>
              </a:rPr>
              <a:t>2) Abraham’s gift to Melchizedek was a one-time event; there is no evidence he regularly gave God a tenth.  </a:t>
            </a:r>
            <a:endParaRPr lang="en-US" sz="20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06000"/>
              </a:lnSpc>
              <a:spcAft>
                <a:spcPts val="800"/>
              </a:spcAft>
              <a:buNone/>
            </a:pPr>
            <a:r>
              <a:rPr lang="en-US" sz="2000" dirty="0">
                <a:effectLst/>
                <a:latin typeface="Aptos" panose="020B0004020202020204" pitchFamily="34" charset="0"/>
                <a:ea typeface="Times New Roman" panose="02020603050405020304" pitchFamily="18" charset="0"/>
                <a:cs typeface="Times New Roman" panose="02020603050405020304" pitchFamily="18" charset="0"/>
              </a:rPr>
              <a:t>3) Jacob’s giving of a tenth signified his gratefulness to God for promising to be with him and to protect him. His gratefulness and generosity still speak to us today, but a historical description of what Jacob gave doesn’t support the idea that all believers must give God a tenth of their income.</a:t>
            </a:r>
            <a:endParaRPr lang="en-US" sz="20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a:lnSpc>
                <a:spcPct val="106000"/>
              </a:lnSpc>
              <a:spcAft>
                <a:spcPts val="800"/>
              </a:spcAft>
              <a:buNone/>
            </a:pPr>
            <a:r>
              <a:rPr lang="en-US" sz="2400" b="1" dirty="0">
                <a:effectLst/>
                <a:latin typeface="Aptos" panose="020B0004020202020204" pitchFamily="34" charset="0"/>
                <a:ea typeface="Times New Roman" panose="02020603050405020304" pitchFamily="18" charset="0"/>
                <a:cs typeface="Times New Roman" panose="02020603050405020304" pitchFamily="18" charset="0"/>
              </a:rPr>
              <a:t>C. Tithes were given to the Levites and priests, but there are no Levites and priests in the new covenant.     </a:t>
            </a:r>
            <a:r>
              <a:rPr lang="en-US" sz="2400" dirty="0">
                <a:effectLst/>
                <a:latin typeface="Aptos" panose="020B0004020202020204" pitchFamily="34" charset="0"/>
                <a:ea typeface="Times New Roman" panose="02020603050405020304" pitchFamily="18" charset="0"/>
                <a:cs typeface="Times New Roman" panose="02020603050405020304" pitchFamily="18" charset="0"/>
              </a:rPr>
              <a:t>Levites and priests were tied to the sacrificial system of the old covenant. Their sustenance required the giving of the other eleven tribes. Now, all believers are priests (</a:t>
            </a:r>
            <a:r>
              <a:rPr lang="en-US" sz="1400" dirty="0">
                <a:effectLst/>
                <a:latin typeface="Aptos" panose="020B0004020202020204" pitchFamily="34" charset="0"/>
                <a:ea typeface="Times New Roman" panose="02020603050405020304" pitchFamily="18" charset="0"/>
                <a:cs typeface="Times New Roman" panose="02020603050405020304" pitchFamily="18" charset="0"/>
              </a:rPr>
              <a:t>1 Pet. 2:9; </a:t>
            </a:r>
            <a:r>
              <a:rPr lang="en-US" sz="1400" u="sng" dirty="0">
                <a:effectLst/>
                <a:latin typeface="Aptos" panose="020B0004020202020204" pitchFamily="34"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Rev. 1:6; 5:10; 20:6</a:t>
            </a:r>
            <a:r>
              <a:rPr lang="en-US" sz="140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2400" dirty="0">
                <a:effectLst/>
                <a:latin typeface="Aptos" panose="020B0004020202020204" pitchFamily="34" charset="0"/>
                <a:ea typeface="Times New Roman" panose="02020603050405020304" pitchFamily="18" charset="0"/>
                <a:cs typeface="Times New Roman" panose="02020603050405020304" pitchFamily="18" charset="0"/>
              </a:rPr>
              <a:t>with Jesus as our Melchizedekian high priest </a:t>
            </a:r>
            <a:r>
              <a:rPr lang="en-US" sz="1400" dirty="0">
                <a:effectLst/>
                <a:latin typeface="Aptos" panose="020B0004020202020204" pitchFamily="34" charset="0"/>
                <a:ea typeface="Times New Roman" panose="02020603050405020304" pitchFamily="18" charset="0"/>
                <a:cs typeface="Times New Roman" panose="02020603050405020304" pitchFamily="18" charset="0"/>
              </a:rPr>
              <a:t>(</a:t>
            </a:r>
            <a:r>
              <a:rPr lang="en-US" sz="1400" u="sng" dirty="0">
                <a:effectLst/>
                <a:latin typeface="Aptos" panose="020B0004020202020204" pitchFamily="34" charset="0"/>
                <a:ea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Heb. 7</a:t>
            </a:r>
            <a:r>
              <a:rPr lang="en-US" sz="140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2400" dirty="0">
                <a:effectLst/>
                <a:latin typeface="Aptos" panose="020B0004020202020204" pitchFamily="34" charset="0"/>
                <a:ea typeface="Times New Roman" panose="02020603050405020304" pitchFamily="18" charset="0"/>
                <a:cs typeface="Times New Roman" panose="02020603050405020304" pitchFamily="18" charset="0"/>
              </a:rPr>
              <a:t>  </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6000"/>
              </a:lnSpc>
              <a:spcAft>
                <a:spcPts val="800"/>
              </a:spcAft>
            </a:pPr>
            <a:r>
              <a:rPr lang="en-US" sz="2400" i="1" u="sng" dirty="0">
                <a:effectLst/>
                <a:latin typeface="Aptos" panose="020B0004020202020204" pitchFamily="34" charset="0"/>
                <a:ea typeface="Times New Roman" panose="02020603050405020304" pitchFamily="18" charset="0"/>
                <a:cs typeface="Times New Roman" panose="02020603050405020304" pitchFamily="18" charset="0"/>
              </a:rPr>
              <a:t>Rebuttal</a:t>
            </a:r>
            <a:r>
              <a:rPr lang="en-US" sz="2400" dirty="0">
                <a:effectLst/>
                <a:latin typeface="Aptos" panose="020B0004020202020204" pitchFamily="34" charset="0"/>
                <a:ea typeface="Times New Roman" panose="02020603050405020304" pitchFamily="18" charset="0"/>
                <a:cs typeface="Times New Roman" panose="02020603050405020304" pitchFamily="18" charset="0"/>
              </a:rPr>
              <a:t>: in our system of worship today there are debt requirements that must be met. We have staff members, electric bills / mortgage payments, etc. that </a:t>
            </a:r>
            <a:r>
              <a:rPr lang="en-US" sz="2400" b="1" dirty="0">
                <a:effectLst/>
                <a:latin typeface="Aptos" panose="020B0004020202020204" pitchFamily="34" charset="0"/>
                <a:ea typeface="Times New Roman" panose="02020603050405020304" pitchFamily="18" charset="0"/>
                <a:cs typeface="Times New Roman" panose="02020603050405020304" pitchFamily="18" charset="0"/>
              </a:rPr>
              <a:t>requires</a:t>
            </a:r>
            <a:r>
              <a:rPr lang="en-US" sz="2400" dirty="0">
                <a:effectLst/>
                <a:latin typeface="Aptos" panose="020B0004020202020204" pitchFamily="34" charset="0"/>
                <a:ea typeface="Times New Roman" panose="02020603050405020304" pitchFamily="18" charset="0"/>
                <a:cs typeface="Times New Roman" panose="02020603050405020304" pitchFamily="18" charset="0"/>
              </a:rPr>
              <a:t> an income for the church. WE are not responsible free! Just like Israel had to give to sustain their religious system today we have to give to sustain our system of worshipping.</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a:lnSpc>
                <a:spcPct val="106000"/>
              </a:lnSpc>
              <a:spcAft>
                <a:spcPts val="800"/>
              </a:spcAft>
              <a:buNone/>
            </a:pPr>
            <a:r>
              <a:rPr lang="en-US" sz="2200" b="1" dirty="0">
                <a:effectLst/>
                <a:latin typeface="Aptos" panose="020B0004020202020204" pitchFamily="34" charset="0"/>
                <a:ea typeface="Times New Roman" panose="02020603050405020304" pitchFamily="18" charset="0"/>
                <a:cs typeface="Times New Roman" panose="02020603050405020304" pitchFamily="18" charset="0"/>
              </a:rPr>
              <a:t>D. When Jesus affirmed the tithe, it was before the dawn of the new covenant.  </a:t>
            </a:r>
            <a:endParaRPr lang="en-US" sz="22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6000"/>
              </a:lnSpc>
              <a:spcAft>
                <a:spcPts val="800"/>
              </a:spcAft>
              <a:buNone/>
            </a:pPr>
            <a:r>
              <a:rPr lang="en-US" sz="2200" dirty="0">
                <a:effectLst/>
                <a:latin typeface="Aptos" panose="020B0004020202020204" pitchFamily="34" charset="0"/>
                <a:ea typeface="Times New Roman" panose="02020603050405020304" pitchFamily="18" charset="0"/>
                <a:cs typeface="Times New Roman" panose="02020603050405020304" pitchFamily="18" charset="0"/>
              </a:rPr>
              <a:t>Some defend tithing by saying Jesus praised tithing </a:t>
            </a:r>
            <a:r>
              <a:rPr lang="en-US" sz="1400" dirty="0">
                <a:effectLst/>
                <a:latin typeface="Aptos" panose="020B0004020202020204" pitchFamily="34" charset="0"/>
                <a:ea typeface="Times New Roman" panose="02020603050405020304" pitchFamily="18" charset="0"/>
                <a:cs typeface="Times New Roman" panose="02020603050405020304" pitchFamily="18" charset="0"/>
              </a:rPr>
              <a:t>(</a:t>
            </a:r>
            <a:r>
              <a:rPr lang="en-US" sz="1400" u="sng" dirty="0">
                <a:effectLst/>
                <a:latin typeface="Aptos" panose="020B0004020202020204" pitchFamily="34"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Matt. 23:23</a:t>
            </a:r>
            <a:r>
              <a:rPr lang="en-US" sz="140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1400" u="sng" dirty="0">
                <a:effectLst/>
                <a:latin typeface="Aptos" panose="020B0004020202020204" pitchFamily="34" charset="0"/>
                <a:ea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Luke 11:42</a:t>
            </a:r>
            <a:r>
              <a:rPr lang="en-US" sz="1400" dirty="0">
                <a:effectLst/>
                <a:latin typeface="Aptos" panose="020B0004020202020204" pitchFamily="34" charset="0"/>
                <a:ea typeface="Times New Roman" panose="02020603050405020304" pitchFamily="18" charset="0"/>
                <a:cs typeface="Times New Roman" panose="02020603050405020304" pitchFamily="18" charset="0"/>
              </a:rPr>
              <a:t>)</a:t>
            </a:r>
            <a:r>
              <a:rPr lang="en-US" sz="2200" dirty="0">
                <a:effectLst/>
                <a:latin typeface="Aptos" panose="020B0004020202020204" pitchFamily="34" charset="0"/>
                <a:ea typeface="Times New Roman" panose="02020603050405020304" pitchFamily="18" charset="0"/>
                <a:cs typeface="Times New Roman" panose="02020603050405020304" pitchFamily="18" charset="0"/>
              </a:rPr>
              <a:t>. Jesus also mentioned offering </a:t>
            </a:r>
            <a:r>
              <a:rPr lang="en-US" sz="2200" b="1" dirty="0">
                <a:effectLst/>
                <a:latin typeface="Aptos" panose="020B0004020202020204" pitchFamily="34" charset="0"/>
                <a:ea typeface="Times New Roman" panose="02020603050405020304" pitchFamily="18" charset="0"/>
                <a:cs typeface="Times New Roman" panose="02020603050405020304" pitchFamily="18" charset="0"/>
              </a:rPr>
              <a:t>sacrifices</a:t>
            </a:r>
            <a:r>
              <a:rPr lang="en-US" sz="2200" dirty="0">
                <a:effectLst/>
                <a:latin typeface="Aptos" panose="020B0004020202020204" pitchFamily="34" charset="0"/>
                <a:ea typeface="Times New Roman" panose="02020603050405020304" pitchFamily="18" charset="0"/>
                <a:cs typeface="Times New Roman" panose="02020603050405020304" pitchFamily="18" charset="0"/>
              </a:rPr>
              <a:t> in the temple (</a:t>
            </a:r>
            <a:r>
              <a:rPr lang="en-US" sz="1400" u="sng" dirty="0">
                <a:effectLst/>
                <a:latin typeface="Aptos" panose="020B0004020202020204" pitchFamily="34" charset="0"/>
                <a:ea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Matt. 5:23–24</a:t>
            </a:r>
            <a:r>
              <a:rPr lang="en-US" sz="2200" dirty="0">
                <a:effectLst/>
                <a:latin typeface="Aptos" panose="020B0004020202020204" pitchFamily="34" charset="0"/>
                <a:ea typeface="Times New Roman" panose="02020603050405020304" pitchFamily="18" charset="0"/>
                <a:cs typeface="Times New Roman" panose="02020603050405020304" pitchFamily="18" charset="0"/>
              </a:rPr>
              <a:t>), but we don’t find a “need” to do that! Our Lord’s words are understandable when we think about His location and time in redemptive history.</a:t>
            </a:r>
            <a:endParaRPr lang="en-US" sz="22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06000"/>
              </a:lnSpc>
              <a:spcAft>
                <a:spcPts val="800"/>
              </a:spcAft>
              <a:buNone/>
            </a:pPr>
            <a:r>
              <a:rPr lang="en-US" sz="2200" dirty="0">
                <a:effectLst/>
                <a:latin typeface="Aptos" panose="020B0004020202020204" pitchFamily="34" charset="0"/>
                <a:ea typeface="Times New Roman" panose="02020603050405020304" pitchFamily="18" charset="0"/>
                <a:cs typeface="Times New Roman" panose="02020603050405020304" pitchFamily="18" charset="0"/>
              </a:rPr>
              <a:t>Jesus spoke about sacrifices and tithing </a:t>
            </a:r>
            <a:r>
              <a:rPr lang="en-US" sz="2200" i="1" dirty="0">
                <a:effectLst/>
                <a:latin typeface="Aptos" panose="020B0004020202020204" pitchFamily="34" charset="0"/>
                <a:ea typeface="Times New Roman" panose="02020603050405020304" pitchFamily="18" charset="0"/>
                <a:cs typeface="Times New Roman" panose="02020603050405020304" pitchFamily="18" charset="0"/>
              </a:rPr>
              <a:t>before</a:t>
            </a:r>
            <a:r>
              <a:rPr lang="en-US" sz="2200" dirty="0">
                <a:effectLst/>
                <a:latin typeface="Aptos" panose="020B0004020202020204" pitchFamily="34" charset="0"/>
                <a:ea typeface="Times New Roman" panose="02020603050405020304" pitchFamily="18" charset="0"/>
                <a:cs typeface="Times New Roman" panose="02020603050405020304" pitchFamily="18" charset="0"/>
              </a:rPr>
              <a:t> the cross and resurrection, </a:t>
            </a:r>
            <a:r>
              <a:rPr lang="en-US" sz="2200" i="1" dirty="0">
                <a:effectLst/>
                <a:latin typeface="Aptos" panose="020B0004020202020204" pitchFamily="34" charset="0"/>
                <a:ea typeface="Times New Roman" panose="02020603050405020304" pitchFamily="18" charset="0"/>
                <a:cs typeface="Times New Roman" panose="02020603050405020304" pitchFamily="18" charset="0"/>
              </a:rPr>
              <a:t>before</a:t>
            </a:r>
            <a:r>
              <a:rPr lang="en-US" sz="2200" dirty="0">
                <a:effectLst/>
                <a:latin typeface="Aptos" panose="020B0004020202020204" pitchFamily="34" charset="0"/>
                <a:ea typeface="Times New Roman" panose="02020603050405020304" pitchFamily="18" charset="0"/>
                <a:cs typeface="Times New Roman" panose="02020603050405020304" pitchFamily="18" charset="0"/>
              </a:rPr>
              <a:t> the dawn of the new covenant </a:t>
            </a:r>
            <a:r>
              <a:rPr lang="en-US" sz="2200" i="1" dirty="0">
                <a:effectLst/>
                <a:latin typeface="Aptos" panose="020B0004020202020204" pitchFamily="34" charset="0"/>
                <a:ea typeface="Times New Roman" panose="02020603050405020304" pitchFamily="18" charset="0"/>
                <a:cs typeface="Times New Roman" panose="02020603050405020304" pitchFamily="18" charset="0"/>
              </a:rPr>
              <a:t>before</a:t>
            </a:r>
            <a:r>
              <a:rPr lang="en-US" sz="2200" dirty="0">
                <a:effectLst/>
                <a:latin typeface="Aptos" panose="020B0004020202020204" pitchFamily="34" charset="0"/>
                <a:ea typeface="Times New Roman" panose="02020603050405020304" pitchFamily="18" charset="0"/>
                <a:cs typeface="Times New Roman" panose="02020603050405020304" pitchFamily="18" charset="0"/>
              </a:rPr>
              <a:t> the Holy Spirit led Paul to write that the Old Testament decrees have been nailed to the cross. </a:t>
            </a:r>
            <a:r>
              <a:rPr lang="en-US" sz="2200" dirty="0">
                <a:latin typeface="Aptos" panose="020B0004020202020204" pitchFamily="34" charset="0"/>
                <a:ea typeface="Times New Roman" panose="02020603050405020304" pitchFamily="18" charset="0"/>
                <a:cs typeface="Times New Roman" panose="02020603050405020304" pitchFamily="18" charset="0"/>
              </a:rPr>
              <a:t>Jesus</a:t>
            </a:r>
            <a:r>
              <a:rPr lang="en-US" sz="2200" dirty="0">
                <a:effectLst/>
                <a:latin typeface="Aptos" panose="020B0004020202020204" pitchFamily="34" charset="0"/>
                <a:ea typeface="Times New Roman" panose="02020603050405020304" pitchFamily="18" charset="0"/>
                <a:cs typeface="Times New Roman" panose="02020603050405020304" pitchFamily="18" charset="0"/>
              </a:rPr>
              <a:t> kept the law since He was “born under the law” (</a:t>
            </a:r>
            <a:r>
              <a:rPr lang="en-US" sz="1400" u="sng" dirty="0">
                <a:effectLst/>
                <a:latin typeface="Aptos" panose="020B0004020202020204" pitchFamily="34" charset="0"/>
                <a:ea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val="tx"/>
                    </a:ext>
                  </a:extLst>
                </a:hlinkClick>
              </a:rPr>
              <a:t>Gal. 4:4</a:t>
            </a:r>
            <a:r>
              <a:rPr lang="en-US" sz="2200" dirty="0">
                <a:effectLst/>
                <a:latin typeface="Aptos" panose="020B0004020202020204" pitchFamily="34" charset="0"/>
                <a:ea typeface="Times New Roman" panose="02020603050405020304" pitchFamily="18" charset="0"/>
                <a:cs typeface="Times New Roman" panose="02020603050405020304" pitchFamily="18" charset="0"/>
              </a:rPr>
              <a:t>). But we can no more take His words as a requirement for tithing today than we can His words about </a:t>
            </a:r>
            <a:r>
              <a:rPr lang="en-US" sz="2200" i="1" u="sng" dirty="0">
                <a:effectLst/>
                <a:latin typeface="Aptos" panose="020B0004020202020204" pitchFamily="34" charset="0"/>
                <a:ea typeface="Times New Roman" panose="02020603050405020304" pitchFamily="18" charset="0"/>
                <a:cs typeface="Times New Roman" panose="02020603050405020304" pitchFamily="18" charset="0"/>
              </a:rPr>
              <a:t>offering sacrifices</a:t>
            </a:r>
            <a:r>
              <a:rPr lang="en-US" sz="2200" dirty="0">
                <a:effectLst/>
                <a:latin typeface="Aptos" panose="020B0004020202020204" pitchFamily="34" charset="0"/>
                <a:ea typeface="Times New Roman" panose="02020603050405020304" pitchFamily="18" charset="0"/>
                <a:cs typeface="Times New Roman" panose="02020603050405020304" pitchFamily="18" charset="0"/>
              </a:rPr>
              <a:t>.</a:t>
            </a:r>
            <a:endParaRPr lang="en-US" sz="22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3289502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dirty="0">
                <a:effectLst/>
                <a:latin typeface="Aptos" panose="020B0004020202020204" pitchFamily="34" charset="0"/>
                <a:ea typeface="Times New Roman" panose="02020603050405020304" pitchFamily="18" charset="0"/>
                <a:cs typeface="Times New Roman" panose="02020603050405020304" pitchFamily="18" charset="0"/>
              </a:rPr>
              <a:t>5. Nowhere is tithing mentioned when commands to give generously are found in the New Testament.    </a:t>
            </a:r>
            <a:r>
              <a:rPr lang="en-US" sz="2400" dirty="0">
                <a:effectLst/>
                <a:latin typeface="Aptos" panose="020B0004020202020204" pitchFamily="34" charset="0"/>
                <a:ea typeface="Times New Roman" panose="02020603050405020304" pitchFamily="18" charset="0"/>
                <a:cs typeface="Times New Roman" panose="02020603050405020304" pitchFamily="18" charset="0"/>
              </a:rPr>
              <a:t>When Christians are instructed to give to the poor, they aren’t commanded to give “the poor tithe.” Instead, they are instructed to </a:t>
            </a:r>
            <a:r>
              <a:rPr lang="en-US" sz="2400" b="1" dirty="0">
                <a:effectLst/>
                <a:latin typeface="Aptos" panose="020B0004020202020204" pitchFamily="34" charset="0"/>
                <a:ea typeface="Times New Roman" panose="02020603050405020304" pitchFamily="18" charset="0"/>
                <a:cs typeface="Times New Roman" panose="02020603050405020304" pitchFamily="18" charset="0"/>
              </a:rPr>
              <a:t>be generous</a:t>
            </a:r>
            <a:r>
              <a:rPr lang="en-US" sz="2400" dirty="0">
                <a:effectLst/>
                <a:latin typeface="Aptos" panose="020B0004020202020204" pitchFamily="34" charset="0"/>
                <a:ea typeface="Times New Roman" panose="02020603050405020304" pitchFamily="18" charset="0"/>
                <a:cs typeface="Times New Roman" panose="02020603050405020304" pitchFamily="18" charset="0"/>
              </a:rPr>
              <a:t> in helping those in need </a:t>
            </a:r>
            <a:r>
              <a:rPr lang="en-US" sz="1200" dirty="0">
                <a:effectLst/>
                <a:latin typeface="Aptos" panose="020B0004020202020204" pitchFamily="34" charset="0"/>
                <a:ea typeface="Times New Roman" panose="02020603050405020304" pitchFamily="18" charset="0"/>
                <a:cs typeface="Times New Roman" panose="02020603050405020304" pitchFamily="18" charset="0"/>
              </a:rPr>
              <a:t>(</a:t>
            </a:r>
            <a:r>
              <a:rPr lang="en-US" sz="1200" u="sng" dirty="0">
                <a:effectLst/>
                <a:latin typeface="Aptos" panose="020B0004020202020204" pitchFamily="34"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Acts 2:43–47; 4:32–37; 11:27–30</a:t>
            </a:r>
            <a:r>
              <a:rPr lang="en-US" sz="120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1200" u="sng" dirty="0">
                <a:effectLst/>
                <a:latin typeface="Aptos" panose="020B0004020202020204" pitchFamily="34" charset="0"/>
                <a:ea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Gal. 2:10</a:t>
            </a:r>
            <a:r>
              <a:rPr lang="en-US" sz="120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1200" u="sng" dirty="0">
                <a:effectLst/>
                <a:latin typeface="Aptos" panose="020B0004020202020204" pitchFamily="34" charset="0"/>
                <a:ea typeface="Times New Roman" panose="02020603050405020304" pitchFamily="18" charset="0"/>
                <a:cs typeface="Times New Roman" panose="02020603050405020304" pitchFamily="18" charset="0"/>
              </a:rPr>
              <a:t>1 Cor. 16:1–4</a:t>
            </a:r>
            <a:r>
              <a:rPr lang="en-US" sz="120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1200" u="sng" dirty="0">
                <a:effectLst/>
                <a:latin typeface="Aptos" panose="020B0004020202020204" pitchFamily="34" charset="0"/>
                <a:ea typeface="Times New Roman" panose="02020603050405020304" pitchFamily="18" charset="0"/>
                <a:cs typeface="Times New Roman" panose="02020603050405020304" pitchFamily="18" charset="0"/>
              </a:rPr>
              <a:t>2 Cor. 8:1–9:15</a:t>
            </a:r>
            <a:r>
              <a:rPr lang="en-US" sz="120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2400" dirty="0">
                <a:effectLst/>
                <a:latin typeface="Aptos" panose="020B0004020202020204" pitchFamily="34" charset="0"/>
                <a:ea typeface="Times New Roman" panose="02020603050405020304" pitchFamily="18" charset="0"/>
                <a:cs typeface="Times New Roman" panose="02020603050405020304" pitchFamily="18" charset="0"/>
              </a:rPr>
              <a:t>For example, </a:t>
            </a:r>
            <a:r>
              <a:rPr lang="en-US" sz="2400" u="sng" dirty="0">
                <a:effectLst/>
                <a:latin typeface="Aptos" panose="020B0004020202020204" pitchFamily="34" charset="0"/>
                <a:ea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1 Cor 16:1–4</a:t>
            </a:r>
            <a:r>
              <a:rPr lang="en-US" sz="2400" dirty="0">
                <a:effectLst/>
                <a:latin typeface="Aptos" panose="020B0004020202020204" pitchFamily="34" charset="0"/>
                <a:ea typeface="Times New Roman" panose="02020603050405020304" pitchFamily="18" charset="0"/>
                <a:cs typeface="Times New Roman" panose="02020603050405020304" pitchFamily="18" charset="0"/>
              </a:rPr>
              <a:t> – a passage often cited in popular circles in support of tithing – doesn’t mention tithing; it relates to a one-time gift to be given for the struggling saints in Jerusalem.</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402</TotalTime>
  <Words>1834</Words>
  <Application>Microsoft Office PowerPoint</Application>
  <PresentationFormat>On-screen Show (4:3)</PresentationFormat>
  <Paragraphs>67</Paragraphs>
  <Slides>18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Aptos</vt:lpstr>
      <vt:lpstr>Arial</vt:lpstr>
      <vt:lpstr>Calibri</vt:lpstr>
      <vt:lpstr>Calibri Light</vt:lpstr>
      <vt:lpstr>Tempus Sans ITC</vt:lpstr>
      <vt:lpstr>Times New Roman</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52</cp:revision>
  <dcterms:created xsi:type="dcterms:W3CDTF">2019-04-11T15:26:57Z</dcterms:created>
  <dcterms:modified xsi:type="dcterms:W3CDTF">2025-04-30T15:16:26Z</dcterms:modified>
</cp:coreProperties>
</file>