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307" r:id="rId2"/>
    <p:sldId id="296" r:id="rId3"/>
    <p:sldId id="317" r:id="rId4"/>
    <p:sldId id="316" r:id="rId5"/>
    <p:sldId id="311" r:id="rId6"/>
    <p:sldId id="327" r:id="rId7"/>
    <p:sldId id="326" r:id="rId8"/>
    <p:sldId id="325" r:id="rId9"/>
    <p:sldId id="329" r:id="rId10"/>
    <p:sldId id="330"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1058B7C-71AC-4526-83AA-D847A51D8DD4}" v="8" dt="2025-09-16T17:16:41.08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69" autoAdjust="0"/>
    <p:restoredTop sz="94660"/>
  </p:normalViewPr>
  <p:slideViewPr>
    <p:cSldViewPr snapToGrid="0">
      <p:cViewPr varScale="1">
        <p:scale>
          <a:sx n="102" d="100"/>
          <a:sy n="102" d="100"/>
        </p:scale>
        <p:origin x="1890" y="3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es Young" userId="7f8d7c9cdb576883" providerId="LiveId" clId="{CB16DE9E-3AA6-4238-BE96-44A894DEE4D6}"/>
    <pc:docChg chg="undo custSel addSld delSld modSld">
      <pc:chgData name="James Young" userId="7f8d7c9cdb576883" providerId="LiveId" clId="{CB16DE9E-3AA6-4238-BE96-44A894DEE4D6}" dt="2025-09-16T17:35:01.973" v="1394" actId="20577"/>
      <pc:docMkLst>
        <pc:docMk/>
      </pc:docMkLst>
      <pc:sldChg chg="modSp mod">
        <pc:chgData name="James Young" userId="7f8d7c9cdb576883" providerId="LiveId" clId="{CB16DE9E-3AA6-4238-BE96-44A894DEE4D6}" dt="2025-09-16T17:18:57.267" v="845" actId="20577"/>
        <pc:sldMkLst>
          <pc:docMk/>
          <pc:sldMk cId="2838560389" sldId="296"/>
        </pc:sldMkLst>
        <pc:spChg chg="mod">
          <ac:chgData name="James Young" userId="7f8d7c9cdb576883" providerId="LiveId" clId="{CB16DE9E-3AA6-4238-BE96-44A894DEE4D6}" dt="2025-09-16T17:18:57.267" v="845" actId="20577"/>
          <ac:spMkLst>
            <pc:docMk/>
            <pc:sldMk cId="2838560389" sldId="296"/>
            <ac:spMk id="3" creationId="{708276BC-A706-40B5-B51D-6AA00A059507}"/>
          </ac:spMkLst>
        </pc:spChg>
      </pc:sldChg>
      <pc:sldChg chg="modSp mod">
        <pc:chgData name="James Young" userId="7f8d7c9cdb576883" providerId="LiveId" clId="{CB16DE9E-3AA6-4238-BE96-44A894DEE4D6}" dt="2025-09-16T17:28:37.170" v="1160" actId="20577"/>
        <pc:sldMkLst>
          <pc:docMk/>
          <pc:sldMk cId="3390102180" sldId="311"/>
        </pc:sldMkLst>
        <pc:spChg chg="mod">
          <ac:chgData name="James Young" userId="7f8d7c9cdb576883" providerId="LiveId" clId="{CB16DE9E-3AA6-4238-BE96-44A894DEE4D6}" dt="2025-09-16T17:28:37.170" v="1160" actId="20577"/>
          <ac:spMkLst>
            <pc:docMk/>
            <pc:sldMk cId="3390102180" sldId="311"/>
            <ac:spMk id="3" creationId="{708276BC-A706-40B5-B51D-6AA00A059507}"/>
          </ac:spMkLst>
        </pc:spChg>
      </pc:sldChg>
      <pc:sldChg chg="modSp mod">
        <pc:chgData name="James Young" userId="7f8d7c9cdb576883" providerId="LiveId" clId="{CB16DE9E-3AA6-4238-BE96-44A894DEE4D6}" dt="2025-09-16T17:27:34.403" v="1090" actId="20577"/>
        <pc:sldMkLst>
          <pc:docMk/>
          <pc:sldMk cId="2438453614" sldId="316"/>
        </pc:sldMkLst>
        <pc:spChg chg="mod">
          <ac:chgData name="James Young" userId="7f8d7c9cdb576883" providerId="LiveId" clId="{CB16DE9E-3AA6-4238-BE96-44A894DEE4D6}" dt="2025-09-16T17:27:34.403" v="1090" actId="20577"/>
          <ac:spMkLst>
            <pc:docMk/>
            <pc:sldMk cId="2438453614" sldId="316"/>
            <ac:spMk id="3" creationId="{708276BC-A706-40B5-B51D-6AA00A059507}"/>
          </ac:spMkLst>
        </pc:spChg>
      </pc:sldChg>
      <pc:sldChg chg="modSp mod">
        <pc:chgData name="James Young" userId="7f8d7c9cdb576883" providerId="LiveId" clId="{CB16DE9E-3AA6-4238-BE96-44A894DEE4D6}" dt="2025-09-16T17:26:02.058" v="975" actId="20577"/>
        <pc:sldMkLst>
          <pc:docMk/>
          <pc:sldMk cId="2029461572" sldId="317"/>
        </pc:sldMkLst>
        <pc:spChg chg="mod">
          <ac:chgData name="James Young" userId="7f8d7c9cdb576883" providerId="LiveId" clId="{CB16DE9E-3AA6-4238-BE96-44A894DEE4D6}" dt="2025-09-16T17:26:02.058" v="975" actId="20577"/>
          <ac:spMkLst>
            <pc:docMk/>
            <pc:sldMk cId="2029461572" sldId="317"/>
            <ac:spMk id="3" creationId="{708276BC-A706-40B5-B51D-6AA00A059507}"/>
          </ac:spMkLst>
        </pc:spChg>
      </pc:sldChg>
      <pc:sldChg chg="del">
        <pc:chgData name="James Young" userId="7f8d7c9cdb576883" providerId="LiveId" clId="{CB16DE9E-3AA6-4238-BE96-44A894DEE4D6}" dt="2025-08-28T19:51:31.318" v="90" actId="2696"/>
        <pc:sldMkLst>
          <pc:docMk/>
          <pc:sldMk cId="2681046262" sldId="319"/>
        </pc:sldMkLst>
      </pc:sldChg>
      <pc:sldChg chg="del">
        <pc:chgData name="James Young" userId="7f8d7c9cdb576883" providerId="LiveId" clId="{CB16DE9E-3AA6-4238-BE96-44A894DEE4D6}" dt="2025-08-28T20:29:58.853" v="180" actId="2696"/>
        <pc:sldMkLst>
          <pc:docMk/>
          <pc:sldMk cId="4031329310" sldId="324"/>
        </pc:sldMkLst>
      </pc:sldChg>
      <pc:sldChg chg="modSp mod">
        <pc:chgData name="James Young" userId="7f8d7c9cdb576883" providerId="LiveId" clId="{CB16DE9E-3AA6-4238-BE96-44A894DEE4D6}" dt="2025-09-16T17:14:58.277" v="772" actId="20577"/>
        <pc:sldMkLst>
          <pc:docMk/>
          <pc:sldMk cId="2535498520" sldId="325"/>
        </pc:sldMkLst>
        <pc:spChg chg="mod">
          <ac:chgData name="James Young" userId="7f8d7c9cdb576883" providerId="LiveId" clId="{CB16DE9E-3AA6-4238-BE96-44A894DEE4D6}" dt="2025-09-16T17:14:58.277" v="772" actId="20577"/>
          <ac:spMkLst>
            <pc:docMk/>
            <pc:sldMk cId="2535498520" sldId="325"/>
            <ac:spMk id="3" creationId="{708276BC-A706-40B5-B51D-6AA00A059507}"/>
          </ac:spMkLst>
        </pc:spChg>
      </pc:sldChg>
      <pc:sldChg chg="modSp mod">
        <pc:chgData name="James Young" userId="7f8d7c9cdb576883" providerId="LiveId" clId="{CB16DE9E-3AA6-4238-BE96-44A894DEE4D6}" dt="2025-09-16T17:33:33.776" v="1344" actId="20577"/>
        <pc:sldMkLst>
          <pc:docMk/>
          <pc:sldMk cId="3328950240" sldId="326"/>
        </pc:sldMkLst>
        <pc:spChg chg="mod">
          <ac:chgData name="James Young" userId="7f8d7c9cdb576883" providerId="LiveId" clId="{CB16DE9E-3AA6-4238-BE96-44A894DEE4D6}" dt="2025-09-16T17:33:33.776" v="1344" actId="20577"/>
          <ac:spMkLst>
            <pc:docMk/>
            <pc:sldMk cId="3328950240" sldId="326"/>
            <ac:spMk id="3" creationId="{708276BC-A706-40B5-B51D-6AA00A059507}"/>
          </ac:spMkLst>
        </pc:spChg>
      </pc:sldChg>
      <pc:sldChg chg="modSp mod">
        <pc:chgData name="James Young" userId="7f8d7c9cdb576883" providerId="LiveId" clId="{CB16DE9E-3AA6-4238-BE96-44A894DEE4D6}" dt="2025-09-16T17:31:01.864" v="1259" actId="20577"/>
        <pc:sldMkLst>
          <pc:docMk/>
          <pc:sldMk cId="1318643211" sldId="327"/>
        </pc:sldMkLst>
        <pc:spChg chg="mod">
          <ac:chgData name="James Young" userId="7f8d7c9cdb576883" providerId="LiveId" clId="{CB16DE9E-3AA6-4238-BE96-44A894DEE4D6}" dt="2025-09-16T17:31:01.864" v="1259" actId="20577"/>
          <ac:spMkLst>
            <pc:docMk/>
            <pc:sldMk cId="1318643211" sldId="327"/>
            <ac:spMk id="3" creationId="{708276BC-A706-40B5-B51D-6AA00A059507}"/>
          </ac:spMkLst>
        </pc:spChg>
      </pc:sldChg>
      <pc:sldChg chg="add del">
        <pc:chgData name="James Young" userId="7f8d7c9cdb576883" providerId="LiveId" clId="{CB16DE9E-3AA6-4238-BE96-44A894DEE4D6}" dt="2025-08-28T20:29:55.547" v="179" actId="2696"/>
        <pc:sldMkLst>
          <pc:docMk/>
          <pc:sldMk cId="2095435270" sldId="328"/>
        </pc:sldMkLst>
      </pc:sldChg>
      <pc:sldChg chg="modSp add mod">
        <pc:chgData name="James Young" userId="7f8d7c9cdb576883" providerId="LiveId" clId="{CB16DE9E-3AA6-4238-BE96-44A894DEE4D6}" dt="2025-09-16T17:16:22.478" v="780" actId="20577"/>
        <pc:sldMkLst>
          <pc:docMk/>
          <pc:sldMk cId="1967074616" sldId="329"/>
        </pc:sldMkLst>
        <pc:spChg chg="mod">
          <ac:chgData name="James Young" userId="7f8d7c9cdb576883" providerId="LiveId" clId="{CB16DE9E-3AA6-4238-BE96-44A894DEE4D6}" dt="2025-09-16T17:16:22.478" v="780" actId="20577"/>
          <ac:spMkLst>
            <pc:docMk/>
            <pc:sldMk cId="1967074616" sldId="329"/>
            <ac:spMk id="3" creationId="{11C660B2-0C53-7EB1-2758-7419D799225D}"/>
          </ac:spMkLst>
        </pc:spChg>
      </pc:sldChg>
      <pc:sldChg chg="modSp add mod">
        <pc:chgData name="James Young" userId="7f8d7c9cdb576883" providerId="LiveId" clId="{CB16DE9E-3AA6-4238-BE96-44A894DEE4D6}" dt="2025-09-16T17:35:01.973" v="1394" actId="20577"/>
        <pc:sldMkLst>
          <pc:docMk/>
          <pc:sldMk cId="4005358765" sldId="330"/>
        </pc:sldMkLst>
        <pc:spChg chg="mod">
          <ac:chgData name="James Young" userId="7f8d7c9cdb576883" providerId="LiveId" clId="{CB16DE9E-3AA6-4238-BE96-44A894DEE4D6}" dt="2025-09-16T17:35:01.973" v="1394" actId="20577"/>
          <ac:spMkLst>
            <pc:docMk/>
            <pc:sldMk cId="4005358765" sldId="330"/>
            <ac:spMk id="3" creationId="{209BA018-9886-525E-DAA5-F6F3D5C2ABC7}"/>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9/16/2025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716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9/16/2025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290983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9/16/2025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68807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9/16/2025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685135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E50499-A6AE-48C1-B673-103C7BE2B98D}" type="datetimeFigureOut">
              <a:rPr lang="en-US" smtClean="0"/>
              <a:t>9/16/2025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182170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E50499-A6AE-48C1-B673-103C7BE2B98D}" type="datetimeFigureOut">
              <a:rPr lang="en-US" smtClean="0"/>
              <a:t>9/16/2025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1945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E50499-A6AE-48C1-B673-103C7BE2B98D}" type="datetimeFigureOut">
              <a:rPr lang="en-US" smtClean="0"/>
              <a:t>9/16/2025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66057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E50499-A6AE-48C1-B673-103C7BE2B98D}" type="datetimeFigureOut">
              <a:rPr lang="en-US" smtClean="0"/>
              <a:t>9/16/2025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191577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E50499-A6AE-48C1-B673-103C7BE2B98D}" type="datetimeFigureOut">
              <a:rPr lang="en-US" smtClean="0"/>
              <a:t>9/16/2025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369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9/16/2025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03972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9/16/2025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225420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50499-A6AE-48C1-B673-103C7BE2B98D}" type="datetimeFigureOut">
              <a:rPr lang="en-US" smtClean="0"/>
              <a:t>9/16/2025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81562-F4D4-4232-B131-04FC508A6797}" type="slidenum">
              <a:rPr lang="en-US" smtClean="0"/>
              <a:t>‹#›</a:t>
            </a:fld>
            <a:endParaRPr lang="en-US"/>
          </a:p>
        </p:txBody>
      </p:sp>
    </p:spTree>
    <p:extLst>
      <p:ext uri="{BB962C8B-B14F-4D97-AF65-F5344CB8AC3E}">
        <p14:creationId xmlns:p14="http://schemas.microsoft.com/office/powerpoint/2010/main" val="1354595384"/>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hyperlink" Target="https://www.esv.org/verses/Heb.%2013%3A8/"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esv.org/verses/Heb.%203%3A13%3B%2010%3A24%E2%80%9325%3B%2013%3A17/"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esv.org/verses/Luke%2015%3A1%E2%80%9332%3B%2019%3A10/"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esv.org/verses/Gal.%206%3A1/" TargetMode="External"/><Relationship Id="rId2" Type="http://schemas.openxmlformats.org/officeDocument/2006/relationships/hyperlink" Target="https://www.esv.org/verses/Heb.%203%3A13/"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esv.org/verses/Eph.%204%3A15/"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6318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225052-E250-2D88-0827-AE4E53B98AD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1D8231C-36C8-204C-0098-FD67416DBF59}"/>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209BA018-9886-525E-DAA5-F6F3D5C2ABC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dirty="0"/>
              <a:t>Do  we know and place our hope in Him who is the same yesterday, today, and forever (</a:t>
            </a:r>
            <a:r>
              <a:rPr lang="en-US" sz="2000" u="sng" dirty="0">
                <a:hlinkClick r:id="rId2"/>
              </a:rPr>
              <a:t>Heb. 13:8</a:t>
            </a:r>
            <a:r>
              <a:rPr lang="en-US" dirty="0"/>
              <a:t>).   </a:t>
            </a:r>
          </a:p>
          <a:p>
            <a:pPr marL="0" indent="0">
              <a:lnSpc>
                <a:spcPct val="107000"/>
              </a:lnSpc>
              <a:spcBef>
                <a:spcPts val="0"/>
              </a:spcBef>
              <a:spcAft>
                <a:spcPts val="600"/>
              </a:spcAft>
              <a:buNone/>
            </a:pPr>
            <a:r>
              <a:rPr lang="en-US" dirty="0"/>
              <a:t>Do we participate in encouraging and up lifting our Christian family? Do we fully participate in being a part of Christ’s body?  </a:t>
            </a:r>
            <a:r>
              <a:rPr lang="en-US" b="1" dirty="0"/>
              <a:t>Romans 12:4-5 “</a:t>
            </a:r>
            <a:r>
              <a:rPr lang="en-US" dirty="0"/>
              <a:t>For just as we have many members in one body and all the members do not have the same function, </a:t>
            </a:r>
            <a:r>
              <a:rPr lang="en-US" b="1" dirty="0"/>
              <a:t>so we</a:t>
            </a:r>
            <a:r>
              <a:rPr lang="en-US" dirty="0"/>
              <a:t>, who are many, </a:t>
            </a:r>
            <a:r>
              <a:rPr lang="en-US" b="1" dirty="0"/>
              <a:t>are one body in Christ</a:t>
            </a:r>
            <a:r>
              <a:rPr lang="en-US" dirty="0"/>
              <a:t>, </a:t>
            </a:r>
            <a:r>
              <a:rPr lang="en-US" b="1" dirty="0"/>
              <a:t>and individually members one of another</a:t>
            </a:r>
            <a:r>
              <a:rPr lang="en-US" dirty="0"/>
              <a:t>.” </a:t>
            </a:r>
          </a:p>
          <a:p>
            <a:pPr marL="0" indent="0">
              <a:lnSpc>
                <a:spcPct val="107000"/>
              </a:lnSpc>
              <a:spcBef>
                <a:spcPts val="0"/>
              </a:spcBef>
              <a:spcAft>
                <a:spcPts val="600"/>
              </a:spcAft>
              <a:buNone/>
            </a:pPr>
            <a:r>
              <a:rPr lang="en-US" dirty="0"/>
              <a:t>Let us make an effort to be a fully integrated member of our Safter family.     </a:t>
            </a:r>
            <a:r>
              <a:rPr lang="en-US" sz="1000" dirty="0">
                <a:solidFill>
                  <a:srgbClr val="00B050"/>
                </a:solidFill>
              </a:rPr>
              <a:t> Faithful </a:t>
            </a:r>
            <a:r>
              <a:rPr lang="en-US" sz="1000">
                <a:solidFill>
                  <a:srgbClr val="00B050"/>
                </a:solidFill>
              </a:rPr>
              <a:t>/ trusting    Christ’s </a:t>
            </a:r>
            <a:r>
              <a:rPr lang="en-US" sz="1000" dirty="0">
                <a:solidFill>
                  <a:srgbClr val="00B050"/>
                </a:solidFill>
              </a:rPr>
              <a:t>return     </a:t>
            </a:r>
            <a:endParaRPr lang="en-US" dirty="0"/>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053587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250167"/>
            <a:ext cx="7886700" cy="77637"/>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88189"/>
            <a:ext cx="7886700" cy="5822829"/>
          </a:xfrm>
        </p:spPr>
        <p:txBody>
          <a:bodyPr>
            <a:normAutofit/>
          </a:bodyPr>
          <a:lstStyle/>
          <a:p>
            <a:pPr marL="0" indent="0" algn="ctr">
              <a:lnSpc>
                <a:spcPct val="106000"/>
              </a:lnSpc>
              <a:spcBef>
                <a:spcPts val="0"/>
              </a:spcBef>
              <a:spcAft>
                <a:spcPts val="563"/>
              </a:spcAft>
              <a:buNone/>
            </a:pPr>
            <a:endParaRPr lang="en-US" sz="1000" dirty="0">
              <a:latin typeface="Calibri" panose="020F0502020204030204" pitchFamily="34" charset="0"/>
              <a:ea typeface="Calibri" panose="020F0502020204030204" pitchFamily="34" charset="0"/>
              <a:cs typeface="Times New Roman" panose="02020603050405020304" pitchFamily="18" charset="0"/>
            </a:endParaRPr>
          </a:p>
          <a:p>
            <a:pPr marL="0" indent="0" algn="ctr">
              <a:buNone/>
            </a:pPr>
            <a:r>
              <a:rPr lang="en-US" b="1" dirty="0"/>
              <a:t>Jesus Heals the Leper Out of Compassion:</a:t>
            </a:r>
          </a:p>
          <a:p>
            <a:pPr marL="0" indent="0" algn="ctr">
              <a:buNone/>
            </a:pPr>
            <a:endParaRPr lang="en-US" b="1" dirty="0"/>
          </a:p>
          <a:p>
            <a:pPr marL="0" indent="0" algn="ctr">
              <a:buNone/>
            </a:pPr>
            <a:r>
              <a:rPr lang="en-US" i="1" dirty="0"/>
              <a:t>His</a:t>
            </a:r>
            <a:r>
              <a:rPr lang="en-US" dirty="0"/>
              <a:t> Compassion Becomes Our Compassion</a:t>
            </a:r>
          </a:p>
          <a:p>
            <a:pPr marL="0" indent="0" algn="ctr">
              <a:buNone/>
            </a:pPr>
            <a:endParaRPr lang="en-US" i="1" dirty="0"/>
          </a:p>
          <a:p>
            <a:pPr marL="0" indent="0" algn="ctr">
              <a:buNone/>
            </a:pPr>
            <a:r>
              <a:rPr lang="en-US" dirty="0"/>
              <a:t>How Does Our Compassion Affect Our Fellowship?</a:t>
            </a:r>
          </a:p>
          <a:p>
            <a:pPr marL="0" algn="ctr">
              <a:lnSpc>
                <a:spcPct val="115000"/>
              </a:lnSpc>
              <a:spcAft>
                <a:spcPts val="800"/>
              </a:spcAft>
              <a:buNone/>
            </a:pPr>
            <a:endParaRPr lang="en-US" dirty="0"/>
          </a:p>
          <a:p>
            <a:pPr marL="0" marR="0" algn="ctr">
              <a:lnSpc>
                <a:spcPct val="115000"/>
              </a:lnSpc>
              <a:spcAft>
                <a:spcPts val="800"/>
              </a:spcAft>
              <a:buNone/>
            </a:pP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lnSpc>
                <a:spcPct val="107000"/>
              </a:lnSpc>
              <a:spcAft>
                <a:spcPts val="800"/>
              </a:spcAft>
              <a:buNone/>
            </a:pPr>
            <a:r>
              <a:rPr lang="en-US" sz="1000" dirty="0">
                <a:solidFill>
                  <a:srgbClr val="00B050"/>
                </a:solidFill>
                <a:latin typeface="Calibri" panose="020F0502020204030204" pitchFamily="34" charset="0"/>
                <a:ea typeface="Calibri" panose="020F0502020204030204" pitchFamily="34" charset="0"/>
                <a:cs typeface="Times New Roman" panose="02020603050405020304" pitchFamily="18" charset="0"/>
              </a:rPr>
              <a:t>Compassion   =   love neighbor        know His disciples</a:t>
            </a:r>
          </a:p>
          <a:p>
            <a:pPr marL="0" indent="0" algn="ctr">
              <a:lnSpc>
                <a:spcPct val="106000"/>
              </a:lnSpc>
              <a:spcBef>
                <a:spcPts val="0"/>
              </a:spcBef>
              <a:spcAft>
                <a:spcPts val="563"/>
              </a:spcAft>
              <a:buNone/>
            </a:pPr>
            <a:r>
              <a:rPr lang="en-US" sz="3000" dirty="0">
                <a:latin typeface="Calibri" panose="020F0502020204030204" pitchFamily="34" charset="0"/>
                <a:ea typeface="Calibri" panose="020F0502020204030204" pitchFamily="34" charset="0"/>
                <a:cs typeface="Times New Roman" panose="02020603050405020304" pitchFamily="18" charset="0"/>
              </a:rPr>
              <a:t>   </a:t>
            </a:r>
          </a:p>
          <a:p>
            <a:pPr marL="0" indent="0" algn="ctr">
              <a:lnSpc>
                <a:spcPct val="106000"/>
              </a:lnSpc>
              <a:spcBef>
                <a:spcPts val="0"/>
              </a:spcBef>
              <a:spcAft>
                <a:spcPts val="563"/>
              </a:spcAft>
              <a:buNone/>
            </a:pPr>
            <a:r>
              <a:rPr lang="en-US" sz="1600" dirty="0">
                <a:latin typeface="Calibri" panose="020F0502020204030204" pitchFamily="34" charset="0"/>
                <a:ea typeface="Calibri" panose="020F0502020204030204" pitchFamily="34" charset="0"/>
                <a:cs typeface="Times New Roman" panose="02020603050405020304" pitchFamily="18" charset="0"/>
              </a:rPr>
              <a:t>.                                                                                                 by Jim Young</a:t>
            </a:r>
          </a:p>
        </p:txBody>
      </p:sp>
    </p:spTree>
    <p:extLst>
      <p:ext uri="{BB962C8B-B14F-4D97-AF65-F5344CB8AC3E}">
        <p14:creationId xmlns:p14="http://schemas.microsoft.com/office/powerpoint/2010/main" val="28385603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lnSpcReduction="10000"/>
          </a:bodyPr>
          <a:lstStyle/>
          <a:p>
            <a:pPr marL="0" indent="0">
              <a:buNone/>
            </a:pPr>
            <a:r>
              <a:rPr lang="en-US" b="1" dirty="0"/>
              <a:t>John 13:34,35 “</a:t>
            </a:r>
            <a:r>
              <a:rPr lang="en-US" dirty="0"/>
              <a:t>A new command I give you: Love one another. As I have loved you, so you must love one another. </a:t>
            </a:r>
            <a:r>
              <a:rPr lang="en-US" baseline="30000" dirty="0"/>
              <a:t>35 </a:t>
            </a:r>
            <a:r>
              <a:rPr lang="en-US" dirty="0"/>
              <a:t>By this everyone will know that you are my disciples, if you love one another.”    </a:t>
            </a:r>
            <a:r>
              <a:rPr lang="en-US" sz="1000" dirty="0">
                <a:solidFill>
                  <a:srgbClr val="00B050"/>
                </a:solidFill>
              </a:rPr>
              <a:t>example = </a:t>
            </a:r>
            <a:endParaRPr lang="en-US" dirty="0"/>
          </a:p>
          <a:p>
            <a:pPr marL="0" indent="0">
              <a:buNone/>
            </a:pPr>
            <a:endParaRPr lang="en-US" dirty="0"/>
          </a:p>
          <a:p>
            <a:pPr marL="0" indent="0">
              <a:buNone/>
            </a:pPr>
            <a:r>
              <a:rPr lang="en-US" b="1" dirty="0"/>
              <a:t>Acts 2:42, 44-46 “</a:t>
            </a:r>
            <a:r>
              <a:rPr lang="en-US" dirty="0"/>
              <a:t>They were continually devoting themselves to the apostles’ teaching and to fellowship, to the breaking of bread and to prayer. And all those who had believed were together and had all things in common; and they began selling their property and possessions and were sharing them with all, as anyone might have need. Day by day continuing with one mind in the temple, and breaking bread from house to house, they were taking their meals together with gladness and sincerity of heart.” </a:t>
            </a:r>
            <a:r>
              <a:rPr lang="en-US" sz="1000" dirty="0">
                <a:solidFill>
                  <a:srgbClr val="00B050"/>
                </a:solidFill>
              </a:rPr>
              <a:t>practice = 1 Cor 11        </a:t>
            </a:r>
            <a:endParaRPr lang="en-US" dirty="0"/>
          </a:p>
          <a:p>
            <a:pPr marL="0" indent="0">
              <a:buNone/>
            </a:pP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0294615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buNone/>
            </a:pPr>
            <a:r>
              <a:rPr lang="en-US" dirty="0"/>
              <a:t>Commitment to a church is not optional for a believer; it is commanded. The commands to ‘love one another”, “exhort one another every day” and “not neglecting to meet together” </a:t>
            </a:r>
            <a:r>
              <a:rPr lang="en-US" i="1" dirty="0"/>
              <a:t>assumes</a:t>
            </a:r>
            <a:r>
              <a:rPr lang="en-US" dirty="0"/>
              <a:t> we are intentionally gathering (</a:t>
            </a:r>
            <a:r>
              <a:rPr lang="en-US" sz="2000" u="sng" dirty="0">
                <a:hlinkClick r:id="rId2"/>
              </a:rPr>
              <a:t>Heb. 3:13; 10:24–25; 13:17</a:t>
            </a:r>
            <a:r>
              <a:rPr lang="en-US" dirty="0"/>
              <a:t>). </a:t>
            </a:r>
          </a:p>
          <a:p>
            <a:pPr marL="0" indent="0">
              <a:buNone/>
            </a:pPr>
            <a:r>
              <a:rPr lang="en-US" dirty="0"/>
              <a:t>These words assume we’re actively involved in regular conversations about our spiritual condition. </a:t>
            </a:r>
          </a:p>
          <a:p>
            <a:pPr marL="0" indent="0">
              <a:buNone/>
            </a:pPr>
            <a:endParaRPr lang="en-US" sz="1000" dirty="0">
              <a:solidFill>
                <a:srgbClr val="00B050"/>
              </a:solidFill>
            </a:endParaRPr>
          </a:p>
          <a:p>
            <a:pPr marL="0" indent="0">
              <a:buNone/>
            </a:pPr>
            <a:r>
              <a:rPr lang="en-US" sz="1000" dirty="0">
                <a:solidFill>
                  <a:srgbClr val="00B050"/>
                </a:solidFill>
              </a:rPr>
              <a:t>No contact = abnormal         consider another event   feet</a:t>
            </a:r>
          </a:p>
        </p:txBody>
      </p:sp>
    </p:spTree>
    <p:extLst>
      <p:ext uri="{BB962C8B-B14F-4D97-AF65-F5344CB8AC3E}">
        <p14:creationId xmlns:p14="http://schemas.microsoft.com/office/powerpoint/2010/main" val="24384536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buNone/>
            </a:pPr>
            <a:r>
              <a:rPr lang="en-US" b="1" dirty="0"/>
              <a:t>John 13:5,12-15 “</a:t>
            </a:r>
            <a:r>
              <a:rPr lang="en-US" dirty="0"/>
              <a:t>Then He poured water into the basin and began to wash the disciples’ feet and to wipe them with the towel with which He was girded. ….  So when He had washed their feet He said to them, ‘Do you know what I have done to you? You call Me Teacher and Lord; and you are right, for so I am. If I then, the Lord and Teacher, washed your feet, you also ought to wash one another’s feet. For I gave you an example that you also should do as I did to you.”      </a:t>
            </a:r>
            <a:r>
              <a:rPr lang="en-US" sz="1000" dirty="0">
                <a:solidFill>
                  <a:srgbClr val="00B050"/>
                </a:solidFill>
              </a:rPr>
              <a:t>hard to help        example/command to love</a:t>
            </a: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901021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buNone/>
            </a:pPr>
            <a:r>
              <a:rPr lang="en-US" dirty="0"/>
              <a:t>Jesus left heaven to seek and save the lost, to pursue wayward sheep, and to show us the Father who runs to embrace His prodigals (</a:t>
            </a:r>
            <a:r>
              <a:rPr lang="en-US" sz="2000" u="sng" dirty="0">
                <a:hlinkClick r:id="rId2"/>
              </a:rPr>
              <a:t>Luke 15:1–32; 19:10</a:t>
            </a:r>
            <a:r>
              <a:rPr lang="en-US" dirty="0"/>
              <a:t>). </a:t>
            </a:r>
          </a:p>
          <a:p>
            <a:pPr marL="0" indent="0">
              <a:buNone/>
            </a:pPr>
            <a:r>
              <a:rPr lang="en-US" dirty="0"/>
              <a:t>The same sinner-seeking love that marked Jesus ought to mark His people. </a:t>
            </a:r>
          </a:p>
          <a:p>
            <a:pPr marL="0" indent="0">
              <a:buNone/>
            </a:pPr>
            <a:r>
              <a:rPr lang="en-US" dirty="0"/>
              <a:t>Consider also what James tells us in his letter:   </a:t>
            </a:r>
            <a:r>
              <a:rPr lang="en-US" b="1" dirty="0"/>
              <a:t>James 5:19,20 “</a:t>
            </a:r>
            <a:r>
              <a:rPr lang="en-US" dirty="0"/>
              <a:t>My brothers, if anyone among you wanders from the truth and someone brings him back, let him know that whoever brings back a sinner from his wandering will save his soul from death and will cover a multitude of sins”      </a:t>
            </a:r>
          </a:p>
          <a:p>
            <a:pPr marL="0" indent="0">
              <a:buNone/>
            </a:pPr>
            <a:r>
              <a:rPr lang="en-US" sz="1000" dirty="0">
                <a:solidFill>
                  <a:srgbClr val="00B050"/>
                </a:solidFill>
              </a:rPr>
              <a:t>requires KNOWING our brother/sister</a:t>
            </a:r>
          </a:p>
          <a:p>
            <a:pPr marL="0" indent="0">
              <a:buNone/>
            </a:pPr>
            <a:r>
              <a:rPr lang="en-US" sz="1000" dirty="0">
                <a:solidFill>
                  <a:srgbClr val="00B050"/>
                </a:solidFill>
                <a:latin typeface="Calibri" panose="020F0502020204030204" pitchFamily="34" charset="0"/>
                <a:ea typeface="Calibri" panose="020F0502020204030204" pitchFamily="34" charset="0"/>
                <a:cs typeface="Times New Roman" panose="02020603050405020304" pitchFamily="18" charset="0"/>
              </a:rPr>
              <a:t>Embarrassed to help      enjoy bountiful life</a:t>
            </a:r>
          </a:p>
        </p:txBody>
      </p:sp>
    </p:spTree>
    <p:extLst>
      <p:ext uri="{BB962C8B-B14F-4D97-AF65-F5344CB8AC3E}">
        <p14:creationId xmlns:p14="http://schemas.microsoft.com/office/powerpoint/2010/main" val="13186432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700" dirty="0"/>
              <a:t>God’s people mustn’t stand by and watch one another be devoured by sin. Rather, we must “exhort one another every day, as long as it is called ‘today,’ that none of you may be hardened by the deceitfulness of sin” </a:t>
            </a:r>
            <a:r>
              <a:rPr lang="en-US" dirty="0"/>
              <a:t>(</a:t>
            </a:r>
            <a:r>
              <a:rPr lang="en-US" sz="2000" u="sng" dirty="0">
                <a:hlinkClick r:id="rId2"/>
              </a:rPr>
              <a:t>Heb. 3:13</a:t>
            </a:r>
            <a:r>
              <a:rPr lang="en-US" dirty="0"/>
              <a:t>). </a:t>
            </a:r>
          </a:p>
          <a:p>
            <a:pPr marL="0" indent="0">
              <a:lnSpc>
                <a:spcPct val="107000"/>
              </a:lnSpc>
              <a:spcBef>
                <a:spcPts val="0"/>
              </a:spcBef>
              <a:spcAft>
                <a:spcPts val="600"/>
              </a:spcAft>
              <a:buNone/>
            </a:pPr>
            <a:r>
              <a:rPr lang="en-US" sz="2700" dirty="0"/>
              <a:t>If someone does become ensnared, we imitate Jesus by going after him or her. The apostle Paul exhorts: “Brothers, if anyone is caught in any transgression, you who are spiritual should restore him in a spirit of gentleness” (</a:t>
            </a:r>
            <a:r>
              <a:rPr lang="en-US" sz="2700" u="sng" dirty="0">
                <a:hlinkClick r:id="rId3"/>
              </a:rPr>
              <a:t>Gal. 6:1</a:t>
            </a:r>
            <a:r>
              <a:rPr lang="en-US" sz="2700" dirty="0"/>
              <a:t>). Our attempts at reproof and reconciliation should be marked by urgency and prayerfulness and love, not anger or exasperation. </a:t>
            </a:r>
          </a:p>
          <a:p>
            <a:pPr marL="0" indent="0">
              <a:lnSpc>
                <a:spcPct val="107000"/>
              </a:lnSpc>
              <a:spcBef>
                <a:spcPts val="0"/>
              </a:spcBef>
              <a:spcAft>
                <a:spcPts val="600"/>
              </a:spcAft>
              <a:buNone/>
            </a:pPr>
            <a:r>
              <a:rPr lang="en-US" sz="1000" dirty="0">
                <a:solidFill>
                  <a:srgbClr val="00B050"/>
                </a:solidFill>
              </a:rPr>
              <a:t>Ensnared???    Real </a:t>
            </a:r>
            <a:r>
              <a:rPr lang="en-US" sz="1000" dirty="0" err="1">
                <a:solidFill>
                  <a:srgbClr val="00B050"/>
                </a:solidFill>
              </a:rPr>
              <a:t>rltnshps</a:t>
            </a:r>
            <a:r>
              <a:rPr lang="en-US" sz="1000" dirty="0">
                <a:solidFill>
                  <a:srgbClr val="00B050"/>
                </a:solidFill>
              </a:rPr>
              <a:t>    church = share God’s warning/love</a:t>
            </a:r>
          </a:p>
          <a:p>
            <a:pPr marL="0" indent="0">
              <a:lnSpc>
                <a:spcPct val="107000"/>
              </a:lnSpc>
              <a:spcBef>
                <a:spcPts val="0"/>
              </a:spcBef>
              <a:spcAft>
                <a:spcPts val="600"/>
              </a:spcAft>
              <a:buNone/>
            </a:pPr>
            <a:endParaRPr lang="en-US" dirty="0"/>
          </a:p>
          <a:p>
            <a:pPr marL="0" indent="0">
              <a:lnSpc>
                <a:spcPct val="107000"/>
              </a:lnSpc>
              <a:spcBef>
                <a:spcPts val="0"/>
              </a:spcBef>
              <a:spcAft>
                <a:spcPts val="600"/>
              </a:spcAft>
              <a:buNone/>
            </a:pPr>
            <a:endParaRPr lang="en-US" b="1" dirty="0"/>
          </a:p>
        </p:txBody>
      </p:sp>
    </p:spTree>
    <p:extLst>
      <p:ext uri="{BB962C8B-B14F-4D97-AF65-F5344CB8AC3E}">
        <p14:creationId xmlns:p14="http://schemas.microsoft.com/office/powerpoint/2010/main" val="33289502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dirty="0"/>
              <a:t>Christians are people who “speak the truth in love” with one another (</a:t>
            </a:r>
            <a:r>
              <a:rPr lang="en-US" sz="2000" u="sng" dirty="0">
                <a:hlinkClick r:id="rId2"/>
              </a:rPr>
              <a:t>Eph. 4:15</a:t>
            </a:r>
            <a:r>
              <a:rPr lang="en-US" dirty="0"/>
              <a:t>). This means we love each other enough to be honest about our struggles, and we care enough to help others with theirs. </a:t>
            </a:r>
          </a:p>
          <a:p>
            <a:pPr marL="0" indent="0">
              <a:lnSpc>
                <a:spcPct val="107000"/>
              </a:lnSpc>
              <a:spcBef>
                <a:spcPts val="0"/>
              </a:spcBef>
              <a:spcAft>
                <a:spcPts val="600"/>
              </a:spcAft>
              <a:buNone/>
            </a:pPr>
            <a:r>
              <a:rPr lang="en-US" dirty="0"/>
              <a:t>We pursue each other and discuss areas of sin that has invaded our lives and where Satan has gotten a foothold into our lives.  We know isolation is the enemy of purity and darkness --- the breeding ground for sin. Do we regularly talk about Jesus with our fellow believers? We must develop healthy relationships that graciously push each other toward honesty and repentance. </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354985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EF05D2-D946-2D9F-BFAF-1F89527685E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FA7CE1A-E1F9-086F-C872-5B3311E6705A}"/>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11C660B2-0C53-7EB1-2758-7419D799225D}"/>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dirty="0"/>
              <a:t>May we allow our brothers and sisters to help us when feelings of discontentment and other fleshly desires tempt us toward sin. Let us lift one another up by pointing to Jesus who promises to never leave or forsake us: </a:t>
            </a:r>
            <a:r>
              <a:rPr lang="en-US" b="1" dirty="0"/>
              <a:t>Heb 13:5,6 “…. </a:t>
            </a:r>
            <a:r>
              <a:rPr lang="en-US" dirty="0"/>
              <a:t>For He Himself has said, ‘I will never desert you, nor will I ever forsake you.’   Can we confidently say, ‘The Lord is my Shepherd, and I shall not want?  Can we echo Paul’s words: </a:t>
            </a:r>
            <a:r>
              <a:rPr lang="en-US" b="1" dirty="0"/>
              <a:t>Rom 8:31 “</a:t>
            </a:r>
            <a:r>
              <a:rPr lang="en-US" dirty="0"/>
              <a:t>What shall we say to these things? If God is for us, who is against us?” ….</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67074616"/>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521</TotalTime>
  <Words>958</Words>
  <Application>Microsoft Office PowerPoint</Application>
  <PresentationFormat>On-screen Show (4:3)</PresentationFormat>
  <Paragraphs>33</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Aptos</vt:lpstr>
      <vt:lpstr>Arial</vt:lpstr>
      <vt:lpstr>Calibri</vt:lpstr>
      <vt:lpstr>Calibri Light</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Mann</dc:creator>
  <cp:lastModifiedBy>James Young</cp:lastModifiedBy>
  <cp:revision>53</cp:revision>
  <dcterms:created xsi:type="dcterms:W3CDTF">2019-04-11T15:26:57Z</dcterms:created>
  <dcterms:modified xsi:type="dcterms:W3CDTF">2025-09-16T17:35:05Z</dcterms:modified>
</cp:coreProperties>
</file>