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41" r:id="rId6"/>
    <p:sldId id="326" r:id="rId7"/>
    <p:sldId id="333" r:id="rId8"/>
    <p:sldId id="332" r:id="rId9"/>
    <p:sldId id="337" r:id="rId10"/>
    <p:sldId id="340" r:id="rId11"/>
    <p:sldId id="342" r:id="rId12"/>
    <p:sldId id="343" r:id="rId13"/>
    <p:sldId id="344" r:id="rId14"/>
    <p:sldId id="347" r:id="rId15"/>
    <p:sldId id="346" r:id="rId16"/>
    <p:sldId id="348" r:id="rId17"/>
    <p:sldId id="349" r:id="rId18"/>
    <p:sldId id="345" r:id="rId19"/>
    <p:sldId id="350"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32E825-05D8-4884-BB11-A05A079A0BA9}" v="23" dt="2026-07-29T18:49: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4" autoAdjust="0"/>
    <p:restoredTop sz="94660"/>
  </p:normalViewPr>
  <p:slideViewPr>
    <p:cSldViewPr snapToGrid="0">
      <p:cViewPr varScale="1">
        <p:scale>
          <a:sx n="111" d="100"/>
          <a:sy n="111" d="100"/>
        </p:scale>
        <p:origin x="166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addSld modSld">
      <pc:chgData name="James Young" userId="7f8d7c9cdb576883" providerId="LiveId" clId="{CB16DE9E-3AA6-4238-BE96-44A894DEE4D6}" dt="2026-07-29T18:49:22.603" v="297" actId="255"/>
      <pc:docMkLst>
        <pc:docMk/>
      </pc:docMkLst>
      <pc:sldChg chg="modSp mod">
        <pc:chgData name="James Young" userId="7f8d7c9cdb576883" providerId="LiveId" clId="{CB16DE9E-3AA6-4238-BE96-44A894DEE4D6}" dt="2026-07-29T18:29:53.353" v="69" actId="20577"/>
        <pc:sldMkLst>
          <pc:docMk/>
          <pc:sldMk cId="2838560389" sldId="296"/>
        </pc:sldMkLst>
        <pc:spChg chg="mod">
          <ac:chgData name="James Young" userId="7f8d7c9cdb576883" providerId="LiveId" clId="{CB16DE9E-3AA6-4238-BE96-44A894DEE4D6}" dt="2026-07-29T18:29:53.353" v="69" actId="20577"/>
          <ac:spMkLst>
            <pc:docMk/>
            <pc:sldMk cId="2838560389" sldId="296"/>
            <ac:spMk id="3" creationId="{708276BC-A706-40B5-B51D-6AA00A059507}"/>
          </ac:spMkLst>
        </pc:spChg>
      </pc:sldChg>
      <pc:sldChg chg="modSp mod">
        <pc:chgData name="James Young" userId="7f8d7c9cdb576883" providerId="LiveId" clId="{CB16DE9E-3AA6-4238-BE96-44A894DEE4D6}" dt="2026-07-29T18:31:45.423" v="85" actId="255"/>
        <pc:sldMkLst>
          <pc:docMk/>
          <pc:sldMk cId="2438453614" sldId="316"/>
        </pc:sldMkLst>
        <pc:spChg chg="mod">
          <ac:chgData name="James Young" userId="7f8d7c9cdb576883" providerId="LiveId" clId="{CB16DE9E-3AA6-4238-BE96-44A894DEE4D6}" dt="2026-07-29T18:31:45.423" v="85" actId="255"/>
          <ac:spMkLst>
            <pc:docMk/>
            <pc:sldMk cId="2438453614" sldId="316"/>
            <ac:spMk id="3" creationId="{708276BC-A706-40B5-B51D-6AA00A059507}"/>
          </ac:spMkLst>
        </pc:spChg>
      </pc:sldChg>
      <pc:sldChg chg="modSp mod">
        <pc:chgData name="James Young" userId="7f8d7c9cdb576883" providerId="LiveId" clId="{CB16DE9E-3AA6-4238-BE96-44A894DEE4D6}" dt="2026-07-29T18:31:04.824" v="82" actId="255"/>
        <pc:sldMkLst>
          <pc:docMk/>
          <pc:sldMk cId="2029461572" sldId="317"/>
        </pc:sldMkLst>
        <pc:spChg chg="mod">
          <ac:chgData name="James Young" userId="7f8d7c9cdb576883" providerId="LiveId" clId="{CB16DE9E-3AA6-4238-BE96-44A894DEE4D6}" dt="2026-07-29T18:31:04.824" v="82" actId="255"/>
          <ac:spMkLst>
            <pc:docMk/>
            <pc:sldMk cId="2029461572" sldId="317"/>
            <ac:spMk id="3" creationId="{708276BC-A706-40B5-B51D-6AA00A059507}"/>
          </ac:spMkLst>
        </pc:spChg>
      </pc:sldChg>
      <pc:sldChg chg="modSp mod">
        <pc:chgData name="James Young" userId="7f8d7c9cdb576883" providerId="LiveId" clId="{CB16DE9E-3AA6-4238-BE96-44A894DEE4D6}" dt="2026-07-29T18:33:18.066" v="95" actId="255"/>
        <pc:sldMkLst>
          <pc:docMk/>
          <pc:sldMk cId="3328950240" sldId="326"/>
        </pc:sldMkLst>
        <pc:spChg chg="mod">
          <ac:chgData name="James Young" userId="7f8d7c9cdb576883" providerId="LiveId" clId="{CB16DE9E-3AA6-4238-BE96-44A894DEE4D6}" dt="2026-07-29T18:33:18.066" v="95" actId="255"/>
          <ac:spMkLst>
            <pc:docMk/>
            <pc:sldMk cId="3328950240" sldId="326"/>
            <ac:spMk id="3" creationId="{708276BC-A706-40B5-B51D-6AA00A059507}"/>
          </ac:spMkLst>
        </pc:spChg>
      </pc:sldChg>
      <pc:sldChg chg="modSp mod">
        <pc:chgData name="James Young" userId="7f8d7c9cdb576883" providerId="LiveId" clId="{CB16DE9E-3AA6-4238-BE96-44A894DEE4D6}" dt="2026-07-29T18:37:50.492" v="216" actId="20577"/>
        <pc:sldMkLst>
          <pc:docMk/>
          <pc:sldMk cId="3270483536" sldId="332"/>
        </pc:sldMkLst>
        <pc:spChg chg="mod">
          <ac:chgData name="James Young" userId="7f8d7c9cdb576883" providerId="LiveId" clId="{CB16DE9E-3AA6-4238-BE96-44A894DEE4D6}" dt="2026-07-29T18:37:50.492" v="216" actId="20577"/>
          <ac:spMkLst>
            <pc:docMk/>
            <pc:sldMk cId="3270483536" sldId="332"/>
            <ac:spMk id="3" creationId="{9B8F403C-9230-0156-946C-CC152F669928}"/>
          </ac:spMkLst>
        </pc:spChg>
      </pc:sldChg>
      <pc:sldChg chg="modSp mod">
        <pc:chgData name="James Young" userId="7f8d7c9cdb576883" providerId="LiveId" clId="{CB16DE9E-3AA6-4238-BE96-44A894DEE4D6}" dt="2026-07-29T18:39:14.278" v="227" actId="20577"/>
        <pc:sldMkLst>
          <pc:docMk/>
          <pc:sldMk cId="701459834" sldId="333"/>
        </pc:sldMkLst>
        <pc:spChg chg="mod">
          <ac:chgData name="James Young" userId="7f8d7c9cdb576883" providerId="LiveId" clId="{CB16DE9E-3AA6-4238-BE96-44A894DEE4D6}" dt="2026-07-29T18:39:14.278" v="227" actId="20577"/>
          <ac:spMkLst>
            <pc:docMk/>
            <pc:sldMk cId="701459834" sldId="333"/>
            <ac:spMk id="3" creationId="{C6A3E0F6-D84A-CD71-BF0C-277BA342E860}"/>
          </ac:spMkLst>
        </pc:spChg>
      </pc:sldChg>
      <pc:sldChg chg="modSp mod">
        <pc:chgData name="James Young" userId="7f8d7c9cdb576883" providerId="LiveId" clId="{CB16DE9E-3AA6-4238-BE96-44A894DEE4D6}" dt="2026-07-29T18:40:41.864" v="233" actId="255"/>
        <pc:sldMkLst>
          <pc:docMk/>
          <pc:sldMk cId="2227301378" sldId="337"/>
        </pc:sldMkLst>
        <pc:spChg chg="mod">
          <ac:chgData name="James Young" userId="7f8d7c9cdb576883" providerId="LiveId" clId="{CB16DE9E-3AA6-4238-BE96-44A894DEE4D6}" dt="2026-07-29T18:40:41.864" v="233" actId="255"/>
          <ac:spMkLst>
            <pc:docMk/>
            <pc:sldMk cId="2227301378" sldId="337"/>
            <ac:spMk id="3" creationId="{D05E6D88-420B-FCA0-F7DE-E4E2393197E6}"/>
          </ac:spMkLst>
        </pc:spChg>
      </pc:sldChg>
      <pc:sldChg chg="modSp mod">
        <pc:chgData name="James Young" userId="7f8d7c9cdb576883" providerId="LiveId" clId="{CB16DE9E-3AA6-4238-BE96-44A894DEE4D6}" dt="2026-07-29T18:41:30.440" v="243" actId="255"/>
        <pc:sldMkLst>
          <pc:docMk/>
          <pc:sldMk cId="1142503779" sldId="340"/>
        </pc:sldMkLst>
        <pc:spChg chg="mod">
          <ac:chgData name="James Young" userId="7f8d7c9cdb576883" providerId="LiveId" clId="{CB16DE9E-3AA6-4238-BE96-44A894DEE4D6}" dt="2026-07-29T18:41:30.440" v="243" actId="255"/>
          <ac:spMkLst>
            <pc:docMk/>
            <pc:sldMk cId="1142503779" sldId="340"/>
            <ac:spMk id="3" creationId="{49ACF999-3B9D-2B7A-4CD5-D2F7AC4FD6B4}"/>
          </ac:spMkLst>
        </pc:spChg>
      </pc:sldChg>
      <pc:sldChg chg="modSp mod">
        <pc:chgData name="James Young" userId="7f8d7c9cdb576883" providerId="LiveId" clId="{CB16DE9E-3AA6-4238-BE96-44A894DEE4D6}" dt="2026-07-29T18:32:24.982" v="91" actId="255"/>
        <pc:sldMkLst>
          <pc:docMk/>
          <pc:sldMk cId="434400825" sldId="341"/>
        </pc:sldMkLst>
        <pc:spChg chg="mod">
          <ac:chgData name="James Young" userId="7f8d7c9cdb576883" providerId="LiveId" clId="{CB16DE9E-3AA6-4238-BE96-44A894DEE4D6}" dt="2026-07-29T18:32:24.982" v="91" actId="255"/>
          <ac:spMkLst>
            <pc:docMk/>
            <pc:sldMk cId="434400825" sldId="341"/>
            <ac:spMk id="3" creationId="{B01EF2B2-1299-8D2C-72F6-8B7BF6546096}"/>
          </ac:spMkLst>
        </pc:spChg>
      </pc:sldChg>
      <pc:sldChg chg="modSp mod">
        <pc:chgData name="James Young" userId="7f8d7c9cdb576883" providerId="LiveId" clId="{CB16DE9E-3AA6-4238-BE96-44A894DEE4D6}" dt="2026-07-29T18:42:39.309" v="249" actId="255"/>
        <pc:sldMkLst>
          <pc:docMk/>
          <pc:sldMk cId="159752490" sldId="342"/>
        </pc:sldMkLst>
        <pc:spChg chg="mod">
          <ac:chgData name="James Young" userId="7f8d7c9cdb576883" providerId="LiveId" clId="{CB16DE9E-3AA6-4238-BE96-44A894DEE4D6}" dt="2026-07-29T18:42:39.309" v="249" actId="255"/>
          <ac:spMkLst>
            <pc:docMk/>
            <pc:sldMk cId="159752490" sldId="342"/>
            <ac:spMk id="3" creationId="{9252F0BC-AC59-F7BE-13B5-12E80E8E6DFE}"/>
          </ac:spMkLst>
        </pc:spChg>
      </pc:sldChg>
      <pc:sldChg chg="modSp mod">
        <pc:chgData name="James Young" userId="7f8d7c9cdb576883" providerId="LiveId" clId="{CB16DE9E-3AA6-4238-BE96-44A894DEE4D6}" dt="2026-07-29T18:43:23.514" v="252" actId="255"/>
        <pc:sldMkLst>
          <pc:docMk/>
          <pc:sldMk cId="2994315556" sldId="343"/>
        </pc:sldMkLst>
        <pc:spChg chg="mod">
          <ac:chgData name="James Young" userId="7f8d7c9cdb576883" providerId="LiveId" clId="{CB16DE9E-3AA6-4238-BE96-44A894DEE4D6}" dt="2026-07-29T18:43:23.514" v="252" actId="255"/>
          <ac:spMkLst>
            <pc:docMk/>
            <pc:sldMk cId="2994315556" sldId="343"/>
            <ac:spMk id="3" creationId="{4303DBE2-AA3A-C4E4-6670-B0448664875C}"/>
          </ac:spMkLst>
        </pc:spChg>
      </pc:sldChg>
      <pc:sldChg chg="modSp mod">
        <pc:chgData name="James Young" userId="7f8d7c9cdb576883" providerId="LiveId" clId="{CB16DE9E-3AA6-4238-BE96-44A894DEE4D6}" dt="2026-07-29T18:44:09.924" v="257" actId="255"/>
        <pc:sldMkLst>
          <pc:docMk/>
          <pc:sldMk cId="3175170424" sldId="344"/>
        </pc:sldMkLst>
        <pc:spChg chg="mod">
          <ac:chgData name="James Young" userId="7f8d7c9cdb576883" providerId="LiveId" clId="{CB16DE9E-3AA6-4238-BE96-44A894DEE4D6}" dt="2026-07-29T18:44:09.924" v="257" actId="255"/>
          <ac:spMkLst>
            <pc:docMk/>
            <pc:sldMk cId="3175170424" sldId="344"/>
            <ac:spMk id="3" creationId="{48DA7E95-DADC-CB7F-1AF0-AA0D99E8EA55}"/>
          </ac:spMkLst>
        </pc:spChg>
      </pc:sldChg>
      <pc:sldChg chg="modSp mod">
        <pc:chgData name="James Young" userId="7f8d7c9cdb576883" providerId="LiveId" clId="{CB16DE9E-3AA6-4238-BE96-44A894DEE4D6}" dt="2026-07-29T18:48:46.608" v="290" actId="255"/>
        <pc:sldMkLst>
          <pc:docMk/>
          <pc:sldMk cId="330479196" sldId="345"/>
        </pc:sldMkLst>
        <pc:spChg chg="mod">
          <ac:chgData name="James Young" userId="7f8d7c9cdb576883" providerId="LiveId" clId="{CB16DE9E-3AA6-4238-BE96-44A894DEE4D6}" dt="2026-07-29T18:48:46.608" v="290" actId="255"/>
          <ac:spMkLst>
            <pc:docMk/>
            <pc:sldMk cId="330479196" sldId="345"/>
            <ac:spMk id="3" creationId="{B332D7FC-7DCC-D383-CE7A-E2E53216A78E}"/>
          </ac:spMkLst>
        </pc:spChg>
      </pc:sldChg>
      <pc:sldChg chg="modSp add mod">
        <pc:chgData name="James Young" userId="7f8d7c9cdb576883" providerId="LiveId" clId="{CB16DE9E-3AA6-4238-BE96-44A894DEE4D6}" dt="2026-07-29T18:45:28.277" v="263" actId="255"/>
        <pc:sldMkLst>
          <pc:docMk/>
          <pc:sldMk cId="3745450573" sldId="346"/>
        </pc:sldMkLst>
        <pc:spChg chg="mod">
          <ac:chgData name="James Young" userId="7f8d7c9cdb576883" providerId="LiveId" clId="{CB16DE9E-3AA6-4238-BE96-44A894DEE4D6}" dt="2026-07-29T18:45:28.277" v="263" actId="255"/>
          <ac:spMkLst>
            <pc:docMk/>
            <pc:sldMk cId="3745450573" sldId="346"/>
            <ac:spMk id="3" creationId="{D7D2DDE2-5536-A178-23C4-D0875B267F15}"/>
          </ac:spMkLst>
        </pc:spChg>
      </pc:sldChg>
      <pc:sldChg chg="modSp add mod">
        <pc:chgData name="James Young" userId="7f8d7c9cdb576883" providerId="LiveId" clId="{CB16DE9E-3AA6-4238-BE96-44A894DEE4D6}" dt="2026-07-29T18:44:40.664" v="259" actId="255"/>
        <pc:sldMkLst>
          <pc:docMk/>
          <pc:sldMk cId="1910963642" sldId="347"/>
        </pc:sldMkLst>
        <pc:spChg chg="mod">
          <ac:chgData name="James Young" userId="7f8d7c9cdb576883" providerId="LiveId" clId="{CB16DE9E-3AA6-4238-BE96-44A894DEE4D6}" dt="2026-07-29T18:44:40.664" v="259" actId="255"/>
          <ac:spMkLst>
            <pc:docMk/>
            <pc:sldMk cId="1910963642" sldId="347"/>
            <ac:spMk id="3" creationId="{88E0F1C0-0FA9-B6AA-FDF3-28EB83E02F53}"/>
          </ac:spMkLst>
        </pc:spChg>
      </pc:sldChg>
      <pc:sldChg chg="modSp add mod">
        <pc:chgData name="James Young" userId="7f8d7c9cdb576883" providerId="LiveId" clId="{CB16DE9E-3AA6-4238-BE96-44A894DEE4D6}" dt="2026-07-29T18:47:33.360" v="283" actId="20577"/>
        <pc:sldMkLst>
          <pc:docMk/>
          <pc:sldMk cId="306149582" sldId="348"/>
        </pc:sldMkLst>
        <pc:spChg chg="mod">
          <ac:chgData name="James Young" userId="7f8d7c9cdb576883" providerId="LiveId" clId="{CB16DE9E-3AA6-4238-BE96-44A894DEE4D6}" dt="2026-07-29T18:47:33.360" v="283" actId="20577"/>
          <ac:spMkLst>
            <pc:docMk/>
            <pc:sldMk cId="306149582" sldId="348"/>
            <ac:spMk id="3" creationId="{EA4FA0DD-E08E-6D49-F1F4-8D9993FFEB58}"/>
          </ac:spMkLst>
        </pc:spChg>
      </pc:sldChg>
      <pc:sldChg chg="modSp add mod">
        <pc:chgData name="James Young" userId="7f8d7c9cdb576883" providerId="LiveId" clId="{CB16DE9E-3AA6-4238-BE96-44A894DEE4D6}" dt="2026-07-29T18:47:53.678" v="286" actId="255"/>
        <pc:sldMkLst>
          <pc:docMk/>
          <pc:sldMk cId="3128923713" sldId="349"/>
        </pc:sldMkLst>
        <pc:spChg chg="mod">
          <ac:chgData name="James Young" userId="7f8d7c9cdb576883" providerId="LiveId" clId="{CB16DE9E-3AA6-4238-BE96-44A894DEE4D6}" dt="2026-07-29T18:47:53.678" v="286" actId="255"/>
          <ac:spMkLst>
            <pc:docMk/>
            <pc:sldMk cId="3128923713" sldId="349"/>
            <ac:spMk id="3" creationId="{2054CD37-0F3A-C9D0-8619-ED3BD7129B33}"/>
          </ac:spMkLst>
        </pc:spChg>
      </pc:sldChg>
      <pc:sldChg chg="modSp add mod">
        <pc:chgData name="James Young" userId="7f8d7c9cdb576883" providerId="LiveId" clId="{CB16DE9E-3AA6-4238-BE96-44A894DEE4D6}" dt="2026-07-29T18:49:22.603" v="297" actId="255"/>
        <pc:sldMkLst>
          <pc:docMk/>
          <pc:sldMk cId="2746212782" sldId="350"/>
        </pc:sldMkLst>
        <pc:spChg chg="mod">
          <ac:chgData name="James Young" userId="7f8d7c9cdb576883" providerId="LiveId" clId="{CB16DE9E-3AA6-4238-BE96-44A894DEE4D6}" dt="2026-07-29T18:49:22.603" v="297" actId="255"/>
          <ac:spMkLst>
            <pc:docMk/>
            <pc:sldMk cId="2746212782" sldId="350"/>
            <ac:spMk id="3" creationId="{5DA848FA-5064-715E-B78F-09DF10279ED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7/29/2026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crossway.org/" TargetMode="External"/><Relationship Id="rId2" Type="http://schemas.openxmlformats.org/officeDocument/2006/relationships/hyperlink" Target="https://www.crossway.org/authors/vern-sheridan-poythres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D1C27-292C-1E9E-CD7F-DFB4863F5A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70DE04-F9FA-25A9-AE34-5B343A146C3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9ACF999-3B9D-2B7A-4CD5-D2F7AC4FD6B4}"/>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No sinner needs to stand before God on his own merits. </a:t>
            </a:r>
            <a:r>
              <a:rPr lang="en-US" sz="3400" b="1" dirty="0"/>
              <a:t>1 Peter 3:18 “</a:t>
            </a:r>
            <a:r>
              <a:rPr lang="en-US" sz="3400" dirty="0"/>
              <a:t>For Christ also died for sins once for all, so that He might bring us to God, having been put to death in the flesh, but made alive in the spirit.”</a:t>
            </a:r>
          </a:p>
          <a:p>
            <a:pPr marL="0" indent="0">
              <a:lnSpc>
                <a:spcPct val="107000"/>
              </a:lnSpc>
              <a:spcBef>
                <a:spcPts val="0"/>
              </a:spcBef>
              <a:spcAft>
                <a:spcPts val="600"/>
              </a:spcAft>
              <a:buNone/>
            </a:pPr>
            <a:endParaRPr lang="en-US" sz="3400" dirty="0"/>
          </a:p>
          <a:p>
            <a:pPr marL="0" indent="0">
              <a:lnSpc>
                <a:spcPct val="107000"/>
              </a:lnSpc>
              <a:spcBef>
                <a:spcPts val="0"/>
              </a:spcBef>
              <a:spcAft>
                <a:spcPts val="600"/>
              </a:spcAft>
              <a:buNone/>
            </a:pPr>
            <a:r>
              <a:rPr lang="en-US" sz="3400" dirty="0"/>
              <a:t>Paul also tells us in </a:t>
            </a:r>
            <a:r>
              <a:rPr lang="en-US" sz="3400" b="1" dirty="0"/>
              <a:t>2 Cor 5:21 “</a:t>
            </a:r>
            <a:r>
              <a:rPr lang="en-US" sz="3400" dirty="0"/>
              <a:t>He made Him who knew no sin to be sin on our behalf …”  </a:t>
            </a:r>
          </a:p>
        </p:txBody>
      </p:sp>
    </p:spTree>
    <p:extLst>
      <p:ext uri="{BB962C8B-B14F-4D97-AF65-F5344CB8AC3E}">
        <p14:creationId xmlns:p14="http://schemas.microsoft.com/office/powerpoint/2010/main" val="1142503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F5AB0-E671-268E-CA8E-6C8BB99DDA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B4F9E3-057B-B530-0BCD-E9E755BB1DE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252F0BC-AC59-F7BE-13B5-12E80E8E6DFE}"/>
              </a:ext>
            </a:extLst>
          </p:cNvPr>
          <p:cNvSpPr>
            <a:spLocks noGrp="1"/>
          </p:cNvSpPr>
          <p:nvPr>
            <p:ph idx="1"/>
          </p:nvPr>
        </p:nvSpPr>
        <p:spPr>
          <a:xfrm>
            <a:off x="628650" y="379562"/>
            <a:ext cx="7886700" cy="5891842"/>
          </a:xfrm>
        </p:spPr>
        <p:txBody>
          <a:bodyPr>
            <a:noAutofit/>
          </a:bodyPr>
          <a:lstStyle/>
          <a:p>
            <a:pPr marL="0" indent="0">
              <a:buNone/>
            </a:pPr>
            <a:r>
              <a:rPr lang="en-US" sz="3000" dirty="0"/>
              <a:t>Christ came into the world and died as our substitute in order to atone for our sins. By His death we can escape condemnation.    </a:t>
            </a:r>
            <a:r>
              <a:rPr lang="en-US" sz="3000" b="1" dirty="0"/>
              <a:t>Rom 5:9 “</a:t>
            </a:r>
            <a:r>
              <a:rPr lang="en-US" sz="3000" dirty="0"/>
              <a:t>Much more then, having now been justified by His blood, we shall be saved from the wrath of God through Him.”  </a:t>
            </a:r>
          </a:p>
          <a:p>
            <a:pPr marL="0" indent="0">
              <a:buNone/>
            </a:pPr>
            <a:r>
              <a:rPr lang="en-US" sz="3000" dirty="0"/>
              <a:t>In Christ our sinful souls have become righteous souls. </a:t>
            </a:r>
            <a:r>
              <a:rPr lang="en-US" sz="3000" b="1" dirty="0"/>
              <a:t>2 Cor 5:21 </a:t>
            </a:r>
            <a:r>
              <a:rPr lang="en-US" sz="3000" b="1" i="1" dirty="0"/>
              <a:t>“</a:t>
            </a:r>
            <a:r>
              <a:rPr lang="en-US" sz="3000" dirty="0"/>
              <a:t>For our sake He made Him to be sin who knew no sin, so that </a:t>
            </a:r>
            <a:r>
              <a:rPr lang="en-US" sz="3000" b="1" dirty="0"/>
              <a:t>in Him</a:t>
            </a:r>
            <a:r>
              <a:rPr lang="en-US" sz="3000" dirty="0"/>
              <a:t> we might become the righteousness of God.”  </a:t>
            </a:r>
          </a:p>
          <a:p>
            <a:pPr marL="0" indent="0">
              <a:buNone/>
            </a:pPr>
            <a:r>
              <a:rPr lang="en-US" b="1" dirty="0"/>
              <a:t>Rom 3:22 “</a:t>
            </a:r>
            <a:r>
              <a:rPr lang="en-US" dirty="0"/>
              <a:t>This righteousness is given through faith in Jesus Christ to all who believe.”   Our sins have been exchanged for righteousness because of the work of Jesus.</a:t>
            </a:r>
          </a:p>
        </p:txBody>
      </p:sp>
    </p:spTree>
    <p:extLst>
      <p:ext uri="{BB962C8B-B14F-4D97-AF65-F5344CB8AC3E}">
        <p14:creationId xmlns:p14="http://schemas.microsoft.com/office/powerpoint/2010/main" val="159752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5691A-401E-3EE2-8F7B-652C7233F0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E9B8CF-6A48-05A4-B302-79D1E783088F}"/>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303DBE2-AA3A-C4E4-6670-B0448664875C}"/>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So, Christ came to this earth to bring salvation to mankind. Isn't that what </a:t>
            </a:r>
            <a:r>
              <a:rPr lang="en-US" sz="3400" b="1" dirty="0"/>
              <a:t>John 3:16 </a:t>
            </a:r>
            <a:r>
              <a:rPr lang="en-US" sz="3400" dirty="0"/>
              <a:t>is telling us?  And this is reiterated in  </a:t>
            </a:r>
            <a:r>
              <a:rPr lang="en-US" sz="3400" b="1" dirty="0"/>
              <a:t>Acts 4:10-12 “</a:t>
            </a:r>
            <a:r>
              <a:rPr lang="en-US" sz="3400" dirty="0"/>
              <a:t>Let it be known to all of you and to all the people of Israel, that by the name of Jesus Christ the Nazarene, … salvation is found in no one else, for there is no other name under heaven given to mankind by which we must be saved.”</a:t>
            </a:r>
          </a:p>
        </p:txBody>
      </p:sp>
    </p:spTree>
    <p:extLst>
      <p:ext uri="{BB962C8B-B14F-4D97-AF65-F5344CB8AC3E}">
        <p14:creationId xmlns:p14="http://schemas.microsoft.com/office/powerpoint/2010/main" val="2994315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D2E3C-EC5F-03EF-4DD4-D548F020B5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0CEDF7-87C0-8E4E-16BA-7972BE15EFC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8DA7E95-DADC-CB7F-1AF0-AA0D99E8EA55}"/>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200" dirty="0"/>
              <a:t>Jesus Himself declares:  </a:t>
            </a:r>
            <a:r>
              <a:rPr lang="en-US" sz="3200" b="1" dirty="0"/>
              <a:t>John 10:9 “</a:t>
            </a:r>
            <a:r>
              <a:rPr lang="en-US" sz="3200" dirty="0"/>
              <a:t>I am </a:t>
            </a:r>
            <a:r>
              <a:rPr lang="en-US" sz="3200" i="1" dirty="0"/>
              <a:t>the door</a:t>
            </a:r>
            <a:r>
              <a:rPr lang="en-US" sz="3200" dirty="0"/>
              <a:t>. If anyone enters by Me, he will be saved and will go in and out and find pasture.”   </a:t>
            </a:r>
            <a:r>
              <a:rPr lang="en-US" sz="3200" b="1" dirty="0"/>
              <a:t>John 14:6 “</a:t>
            </a:r>
            <a:r>
              <a:rPr lang="en-US" sz="3200" dirty="0"/>
              <a:t>Jesus said to him, “I am </a:t>
            </a:r>
            <a:r>
              <a:rPr lang="en-US" sz="3200" i="1" dirty="0"/>
              <a:t>the way</a:t>
            </a:r>
            <a:r>
              <a:rPr lang="en-US" sz="3200" dirty="0"/>
              <a:t>, and the truth, and the life. No one comes to the Father </a:t>
            </a:r>
            <a:r>
              <a:rPr lang="en-US" sz="3200" i="1" dirty="0"/>
              <a:t>except</a:t>
            </a:r>
            <a:r>
              <a:rPr lang="en-US" sz="3200" dirty="0"/>
              <a:t> through Me.”       And the Apostle John tells us this: </a:t>
            </a:r>
            <a:r>
              <a:rPr lang="en-US" sz="3200" b="1" dirty="0"/>
              <a:t>1 John 5:11.12 </a:t>
            </a:r>
            <a:r>
              <a:rPr lang="en-US" sz="3200" dirty="0"/>
              <a:t>“this is the testimony, that God gave us eternal life, and this life is in His Son. Whoever has the Son has life; whoever </a:t>
            </a:r>
            <a:r>
              <a:rPr lang="en-US" sz="3200" i="1" dirty="0"/>
              <a:t>does not have</a:t>
            </a:r>
            <a:r>
              <a:rPr lang="en-US" sz="3200" dirty="0"/>
              <a:t> the Son of God does not have life.”</a:t>
            </a:r>
          </a:p>
        </p:txBody>
      </p:sp>
    </p:spTree>
    <p:extLst>
      <p:ext uri="{BB962C8B-B14F-4D97-AF65-F5344CB8AC3E}">
        <p14:creationId xmlns:p14="http://schemas.microsoft.com/office/powerpoint/2010/main" val="3175170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707B5-1BE4-56C3-FDA3-0B44FC06F9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F7CBF0-68B6-6A4C-CE15-50F36C8BAF7F}"/>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88E0F1C0-0FA9-B6AA-FDF3-28EB83E02F5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b="1" dirty="0"/>
              <a:t>Titus 2:11-14 “</a:t>
            </a:r>
            <a:r>
              <a:rPr lang="en-US" sz="3400" dirty="0"/>
              <a:t>For the grace of God has appeared, bringing salvation to all men, instructing us … to live godly lives in the present age, looking for the blessed hope and the appearing of the glory of our great God and Savior, Christ Jesus who gave Himself for us to redeem us from every lawless deed, and to purify for Himself a people for His own possession, zealous for good deeds.”</a:t>
            </a:r>
          </a:p>
        </p:txBody>
      </p:sp>
    </p:spTree>
    <p:extLst>
      <p:ext uri="{BB962C8B-B14F-4D97-AF65-F5344CB8AC3E}">
        <p14:creationId xmlns:p14="http://schemas.microsoft.com/office/powerpoint/2010/main" val="1910963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541B6-E0ED-D5D8-9101-D0E3CF5670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37B2A2-8423-6990-8986-E70A90608359}"/>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7D2DDE2-5536-A178-23C4-D0875B267F15}"/>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So, on the one hand we have sinful condemned man awaiting judgment and being sent into hell  and  then we have those who believe in the Lord and have been removed from judgement with a promise of eternal life – </a:t>
            </a:r>
            <a:r>
              <a:rPr lang="en-US" sz="3400" b="1" dirty="0"/>
              <a:t>James 1:12 “</a:t>
            </a:r>
            <a:r>
              <a:rPr lang="en-US" sz="3400" dirty="0"/>
              <a:t>Blessed is a man who perseveres under trial; for once he has been approved, he will receive the crown of life which the Lord has promised to those who love Him.” </a:t>
            </a:r>
          </a:p>
        </p:txBody>
      </p:sp>
    </p:spTree>
    <p:extLst>
      <p:ext uri="{BB962C8B-B14F-4D97-AF65-F5344CB8AC3E}">
        <p14:creationId xmlns:p14="http://schemas.microsoft.com/office/powerpoint/2010/main" val="3745450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ABEBF-3D41-0A63-7C47-11555E6294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49744A-A24F-23ED-D3FD-201E048D09F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A4FA0DD-E08E-6D49-F1F4-8D9993FFEB58}"/>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sz="3200" dirty="0"/>
              <a:t>We see these two positions of being either condemned or forgiven explained very well in Scripture. In</a:t>
            </a:r>
            <a:r>
              <a:rPr lang="en-US" sz="3200" b="1" dirty="0"/>
              <a:t> John 3:18 “</a:t>
            </a:r>
            <a:r>
              <a:rPr lang="en-US" sz="3200" dirty="0"/>
              <a:t>Whoever believes in Him is not condemned, but whoever does not believe </a:t>
            </a:r>
            <a:r>
              <a:rPr lang="en-US" sz="3200" i="1" dirty="0"/>
              <a:t>is condemned</a:t>
            </a:r>
            <a:r>
              <a:rPr lang="en-US" sz="3200" dirty="0"/>
              <a:t> already, because he has not believed in the name of the only Son of God.”  </a:t>
            </a:r>
            <a:r>
              <a:rPr lang="en-US" sz="3200" b="1" dirty="0"/>
              <a:t>Rom 6:23 “</a:t>
            </a:r>
            <a:r>
              <a:rPr lang="en-US" sz="3200" dirty="0"/>
              <a:t>For the wages of sin is </a:t>
            </a:r>
            <a:r>
              <a:rPr lang="en-US" sz="3200" i="1" dirty="0"/>
              <a:t>death</a:t>
            </a:r>
            <a:r>
              <a:rPr lang="en-US" sz="3200" dirty="0"/>
              <a:t>, but the free gift of God is eternal life in Christ Jesus our Lord.”</a:t>
            </a:r>
          </a:p>
          <a:p>
            <a:pPr marL="0" indent="0">
              <a:lnSpc>
                <a:spcPct val="107000"/>
              </a:lnSpc>
              <a:spcBef>
                <a:spcPts val="0"/>
              </a:spcBef>
              <a:spcAft>
                <a:spcPts val="600"/>
              </a:spcAft>
              <a:buNone/>
            </a:pPr>
            <a:r>
              <a:rPr lang="en-US" sz="3000" dirty="0"/>
              <a:t>Jesus is the only one—the only way, the only name, the only advocate, the only propitiation, and the only mediator for mankind.    </a:t>
            </a:r>
            <a:r>
              <a:rPr lang="en-US" sz="1200" dirty="0">
                <a:solidFill>
                  <a:srgbClr val="00B050"/>
                </a:solidFill>
              </a:rPr>
              <a:t>amiss</a:t>
            </a:r>
            <a:endParaRPr lang="en-US" sz="3000" dirty="0"/>
          </a:p>
        </p:txBody>
      </p:sp>
    </p:spTree>
    <p:extLst>
      <p:ext uri="{BB962C8B-B14F-4D97-AF65-F5344CB8AC3E}">
        <p14:creationId xmlns:p14="http://schemas.microsoft.com/office/powerpoint/2010/main" val="306149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57BA5-D39D-485E-3463-ED203431AB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263B0D-E037-7A3D-700D-A348D8BB72F2}"/>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054CD37-0F3A-C9D0-8619-ED3BD7129B33}"/>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200" dirty="0"/>
              <a:t>Peter’s audience in Acts 2 cries out asking Peter what they should do since they were guilty of crucifying the Son of God?  Peter tells them that their response should be to repent and then be baptized. Their ‘SIN’ and our sins require repentance and baptism.    Then in Acts 8 we read how Philip “preached Jesus to him (Ethiopian)” and when the man saw water he wanted to be baptized and Philip told him, “If you believe with all your heart, you may.”</a:t>
            </a:r>
          </a:p>
        </p:txBody>
      </p:sp>
    </p:spTree>
    <p:extLst>
      <p:ext uri="{BB962C8B-B14F-4D97-AF65-F5344CB8AC3E}">
        <p14:creationId xmlns:p14="http://schemas.microsoft.com/office/powerpoint/2010/main" val="3128923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16538-C7A1-4E66-2B51-C6FC569935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61DFC2-6AAF-BCC5-0B0B-1C91BCCA870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332D7FC-7DCC-D383-CE7A-E2E53216A78E}"/>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200" dirty="0"/>
              <a:t>So in both instances we see a person’s belief/faith leading to being baptized. The reason or purpose of this baptism is explained: </a:t>
            </a:r>
            <a:r>
              <a:rPr lang="en-US" sz="3200" b="1" dirty="0"/>
              <a:t>Acts 22:16 “</a:t>
            </a:r>
            <a:r>
              <a:rPr lang="en-US" sz="3200" dirty="0"/>
              <a:t>And now why do you wait? Rise and be baptized and wash away your sins, calling on His name.”   </a:t>
            </a:r>
            <a:r>
              <a:rPr lang="en-US" sz="3200" b="1" dirty="0"/>
              <a:t>1 Peter 3:21 “</a:t>
            </a:r>
            <a:r>
              <a:rPr lang="en-US" sz="3200" dirty="0"/>
              <a:t>Baptism, which corresponds to this, now saves you, not as a removal of dirt from the body but as an appeal to God for a good conscience, through the resurrection of Jesus Christ”.</a:t>
            </a:r>
          </a:p>
        </p:txBody>
      </p:sp>
    </p:spTree>
    <p:extLst>
      <p:ext uri="{BB962C8B-B14F-4D97-AF65-F5344CB8AC3E}">
        <p14:creationId xmlns:p14="http://schemas.microsoft.com/office/powerpoint/2010/main" val="330479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C910A-EBA0-3161-0D80-1311EEB26C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0EA217-0CF1-B90D-3610-986C08E40D4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DA848FA-5064-715E-B78F-09DF10279ED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b="1" dirty="0"/>
              <a:t>Gal 3:27 “</a:t>
            </a:r>
            <a:r>
              <a:rPr lang="en-US" sz="3400" dirty="0"/>
              <a:t>For as many of you as were baptized into Christ have put on Christ.” = </a:t>
            </a:r>
            <a:r>
              <a:rPr lang="en-US" sz="3400" b="1" dirty="0"/>
              <a:t>Rom 6:3,4 “</a:t>
            </a:r>
            <a:r>
              <a:rPr lang="en-US" sz="3400" dirty="0"/>
              <a:t>Do you not know that all of us who have been baptized into Christ Jesus was baptized into His death? We were buried therefore with Him by baptism into death, in order that, just as Christ was raised from the dead by the glory of the Father, we too might walk in newness of life.”   </a:t>
            </a:r>
            <a:r>
              <a:rPr lang="en-US" dirty="0"/>
              <a:t>**</a:t>
            </a:r>
          </a:p>
        </p:txBody>
      </p:sp>
    </p:spTree>
    <p:extLst>
      <p:ext uri="{BB962C8B-B14F-4D97-AF65-F5344CB8AC3E}">
        <p14:creationId xmlns:p14="http://schemas.microsoft.com/office/powerpoint/2010/main" val="2746212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fontScale="85000" lnSpcReduction="20000"/>
          </a:bodyPr>
          <a:lstStyle/>
          <a:p>
            <a:pPr marL="0" indent="0" algn="ctr">
              <a:buNone/>
            </a:pPr>
            <a:r>
              <a:rPr lang="en-US" sz="3200" b="1" dirty="0"/>
              <a:t>Christ the Mediator:   </a:t>
            </a:r>
          </a:p>
          <a:p>
            <a:pPr marL="0" indent="0">
              <a:buNone/>
            </a:pPr>
            <a:r>
              <a:rPr lang="en-US" sz="3200" b="1" dirty="0"/>
              <a:t>1 Tim 2:5 “</a:t>
            </a:r>
            <a:r>
              <a:rPr lang="en-US" sz="3200" dirty="0"/>
              <a:t>For there is one God, and one mediator also between God and men, the man Christ Jesus.”</a:t>
            </a:r>
          </a:p>
          <a:p>
            <a:pPr marL="0" indent="0">
              <a:buNone/>
            </a:pPr>
            <a:endParaRPr lang="en-US" sz="3200" dirty="0"/>
          </a:p>
          <a:p>
            <a:pPr marL="0" indent="0" algn="ctr">
              <a:buNone/>
            </a:pPr>
            <a:r>
              <a:rPr lang="en-US" sz="3200" b="1" dirty="0"/>
              <a:t>Christ the Intermediary: </a:t>
            </a:r>
          </a:p>
          <a:p>
            <a:pPr marL="0" indent="0">
              <a:buNone/>
            </a:pPr>
            <a:r>
              <a:rPr lang="en-US" sz="3200" b="1" dirty="0"/>
              <a:t>Heb 9:24 “</a:t>
            </a:r>
            <a:r>
              <a:rPr lang="en-US" sz="3200" dirty="0"/>
              <a:t>Christ has entered into heaven to appear in the presence of God for us.”   </a:t>
            </a:r>
            <a:r>
              <a:rPr lang="en-US" sz="3200" b="1" dirty="0"/>
              <a:t>Romans 8:34</a:t>
            </a:r>
            <a:r>
              <a:rPr lang="en-US" sz="3200" dirty="0"/>
              <a:t> – “Who then is the one who condemns? No one. Christ Jesus who died—more than that, who was raised to life—is at the right hand of God and is also interceding for us”</a:t>
            </a:r>
            <a:r>
              <a:rPr lang="en-US" sz="3200" b="1" dirty="0"/>
              <a:t>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1200" dirty="0">
                <a:solidFill>
                  <a:srgbClr val="00B050"/>
                </a:solidFill>
              </a:rPr>
              <a:t>Meaning     story</a:t>
            </a:r>
            <a:endParaRPr lang="en-US" sz="1400" dirty="0">
              <a:solidFill>
                <a:srgbClr val="00B050"/>
              </a:solidFill>
            </a:endParaRPr>
          </a:p>
          <a:p>
            <a:pPr marL="0" indent="0" algn="ctr">
              <a:lnSpc>
                <a:spcPct val="106000"/>
              </a:lnSpc>
              <a:spcBef>
                <a:spcPts val="0"/>
              </a:spcBef>
              <a:spcAft>
                <a:spcPts val="563"/>
              </a:spcAft>
              <a:buNone/>
            </a:pPr>
            <a:endParaRPr lang="en-US" sz="2400" dirty="0"/>
          </a:p>
          <a:p>
            <a:pPr marL="0" indent="0" algn="ctr">
              <a:lnSpc>
                <a:spcPct val="106000"/>
              </a:lnSpc>
              <a:spcBef>
                <a:spcPts val="0"/>
              </a:spcBef>
              <a:spcAft>
                <a:spcPts val="563"/>
              </a:spcAft>
              <a:buNone/>
            </a:pPr>
            <a:endParaRPr lang="en-US" sz="2400" b="1" dirty="0"/>
          </a:p>
          <a:p>
            <a:pPr marL="0" indent="0" algn="ctr">
              <a:lnSpc>
                <a:spcPct val="106000"/>
              </a:lnSpc>
              <a:spcBef>
                <a:spcPts val="0"/>
              </a:spcBef>
              <a:spcAft>
                <a:spcPts val="563"/>
              </a:spcAft>
              <a:buNone/>
            </a:pPr>
            <a:r>
              <a:rPr lang="en-US" sz="2400" b="1" dirty="0"/>
              <a:t>Why Jesus Is Called the “One Mediator”  07/19/</a:t>
            </a:r>
            <a:r>
              <a:rPr lang="en-US" sz="2400" dirty="0"/>
              <a:t>26 </a:t>
            </a:r>
            <a:r>
              <a:rPr lang="en-US" sz="2400" dirty="0">
                <a:hlinkClick r:id="rId2"/>
              </a:rPr>
              <a:t>Vern S. Poythress</a:t>
            </a:r>
            <a:r>
              <a:rPr lang="en-US" sz="2400" dirty="0"/>
              <a:t>  </a:t>
            </a:r>
            <a:r>
              <a:rPr lang="en-US" sz="2400" dirty="0">
                <a:hlinkClick r:id="rId3"/>
              </a:rPr>
              <a:t>www.crossway.org</a:t>
            </a:r>
            <a:r>
              <a:rPr lang="en-US" sz="2400" dirty="0"/>
              <a:t>  </a:t>
            </a:r>
            <a:r>
              <a:rPr lang="en-US" sz="1200" dirty="0">
                <a:solidFill>
                  <a:srgbClr val="00B050"/>
                </a:solidFill>
              </a:rPr>
              <a:t>                        </a:t>
            </a:r>
            <a:endParaRPr lang="en-US" sz="2400" dirty="0"/>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200" dirty="0"/>
              <a:t>According to Genesis God created the heavens and the earth and everything in them. He created man and woman and had a personal fellowship with them in the garden of Eden. (Gen 3:8)  The Bible makes it clear that sin started with Adam and Eve. Since that time all human beings have become sinners. And because God is holy, He cannot be in the presence of sin. So, Adam and Eve had to be cast out of God’s presence, separated from God by their sin. This is a universal problem of humanity because we are all sinners.</a:t>
            </a: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400" dirty="0"/>
              <a:t>Paul confirms this situation in Romans:  </a:t>
            </a:r>
            <a:r>
              <a:rPr lang="en-US" sz="3400" b="1" dirty="0"/>
              <a:t>Rom 3:23 &amp; 6:23 “</a:t>
            </a:r>
            <a:r>
              <a:rPr lang="en-US" sz="3400" dirty="0"/>
              <a:t>for all have sinned and fall short of the glory of God”   &amp;   “For the wages of sin is death, but the free gift of God is eternal life in Christ Jesus our Lord.”  In other words, </a:t>
            </a:r>
            <a:r>
              <a:rPr lang="en-US" sz="3400" u="sng" dirty="0"/>
              <a:t>man sins, and cannot escape death/punishment if he stands on his own merits</a:t>
            </a:r>
            <a:r>
              <a:rPr lang="en-US" sz="3400" dirty="0"/>
              <a:t>.   God is a God of justice. And His standards of justice are perfect. He condemns all wrongdoing and sets the standards for right and wrong.</a:t>
            </a: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134EF-0233-0523-E1AE-6E837D396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B61A42-103C-FA81-5A92-C38FD363C20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01EF2B2-1299-8D2C-72F6-8B7BF6546096}"/>
              </a:ext>
            </a:extLst>
          </p:cNvPr>
          <p:cNvSpPr>
            <a:spLocks noGrp="1"/>
          </p:cNvSpPr>
          <p:nvPr>
            <p:ph idx="1"/>
          </p:nvPr>
        </p:nvSpPr>
        <p:spPr>
          <a:xfrm>
            <a:off x="628650" y="379562"/>
            <a:ext cx="7886700" cy="5891842"/>
          </a:xfrm>
        </p:spPr>
        <p:txBody>
          <a:bodyPr>
            <a:normAutofit/>
          </a:bodyPr>
          <a:lstStyle/>
          <a:p>
            <a:pPr marL="0" indent="0">
              <a:buNone/>
            </a:pPr>
            <a:r>
              <a:rPr lang="en-US" sz="3400" dirty="0"/>
              <a:t>We see this clearly in the establishment of the Ten Commandments and the many other laws and regulations which guided Israel in their lives. Jesus wraps up fulfilling all these requirements established by the Law and the teachings of the Prophets when we fill our hearts with love for God and in loving our neighbor.</a:t>
            </a:r>
          </a:p>
        </p:txBody>
      </p:sp>
    </p:spTree>
    <p:extLst>
      <p:ext uri="{BB962C8B-B14F-4D97-AF65-F5344CB8AC3E}">
        <p14:creationId xmlns:p14="http://schemas.microsoft.com/office/powerpoint/2010/main" val="434400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200" dirty="0"/>
              <a:t>Fulfilling the two great Commandments goes beyond the Ten Commandments. </a:t>
            </a:r>
            <a:r>
              <a:rPr lang="en-US" sz="3200" b="1" dirty="0"/>
              <a:t>1 Cor 6:9,10 “</a:t>
            </a:r>
            <a:r>
              <a:rPr lang="en-US" sz="3200" dirty="0"/>
              <a:t>Or do you not know that the </a:t>
            </a:r>
            <a:r>
              <a:rPr lang="en-US" sz="3200" b="1" dirty="0"/>
              <a:t>unrighteous</a:t>
            </a:r>
            <a:r>
              <a:rPr lang="en-US" sz="3200" dirty="0"/>
              <a:t> will not inherit the kingdom of God? Do not be deceived: neither fornicators, nor idolater, nor adulterers, nor effeminate, nor homosexuals, nor thieves,   nor covetous, nor drunkards, nor revilers (gossip), nor swindlers, will inherit the kingdom of God.”   In </a:t>
            </a:r>
            <a:r>
              <a:rPr lang="en-US" sz="3200" b="1" dirty="0"/>
              <a:t>Rom 1:29ff </a:t>
            </a:r>
            <a:r>
              <a:rPr lang="en-US" sz="3200" dirty="0"/>
              <a:t>Paul extends that list of “unrighteousness” to include greed, envy, strife, malice and more.</a:t>
            </a:r>
          </a:p>
        </p:txBody>
      </p:sp>
    </p:spTree>
    <p:extLst>
      <p:ext uri="{BB962C8B-B14F-4D97-AF65-F5344CB8AC3E}">
        <p14:creationId xmlns:p14="http://schemas.microsoft.com/office/powerpoint/2010/main" val="3328950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510A7-E085-C38C-5EA8-85B2F06AD0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A93A9E-959A-D8F8-8CB7-5EB34961574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6A3E0F6-D84A-CD71-BF0C-277BA342E860}"/>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I bring this extended list of wrongdoing to your awareness because it is not Just the big Ten that is going to get us blackballed from heaven.  </a:t>
            </a:r>
            <a:r>
              <a:rPr lang="en-US" sz="3400" b="1" dirty="0"/>
              <a:t>James 4:17 “</a:t>
            </a:r>
            <a:r>
              <a:rPr lang="en-US" sz="3400" dirty="0"/>
              <a:t>Therefore, to one who knows the right thing to do and does not do it, to him it is sin.</a:t>
            </a:r>
          </a:p>
          <a:p>
            <a:pPr marL="0" indent="0">
              <a:lnSpc>
                <a:spcPct val="107000"/>
              </a:lnSpc>
              <a:spcBef>
                <a:spcPts val="0"/>
              </a:spcBef>
              <a:spcAft>
                <a:spcPts val="600"/>
              </a:spcAft>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dirty="0"/>
              <a:t>Good Samaritan;   Sheep/Goats;     5-2-1 Talent Servants;    Lazarus and the Rich Man;    Rich man who tore down his barns to build bigger    </a:t>
            </a:r>
            <a:r>
              <a:rPr lang="en-US" sz="1200" dirty="0">
                <a:solidFill>
                  <a:srgbClr val="00B050"/>
                </a:solidFill>
              </a:rPr>
              <a:t>break</a:t>
            </a:r>
            <a:endParaRPr lang="en-US" dirty="0"/>
          </a:p>
        </p:txBody>
      </p:sp>
    </p:spTree>
    <p:extLst>
      <p:ext uri="{BB962C8B-B14F-4D97-AF65-F5344CB8AC3E}">
        <p14:creationId xmlns:p14="http://schemas.microsoft.com/office/powerpoint/2010/main" val="701459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53523-4566-EE9B-7523-A7BD1FF2AB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7B3B3-223C-5F4C-4749-223D93285E7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B8F403C-9230-0156-946C-CC152F669928}"/>
              </a:ext>
            </a:extLst>
          </p:cNvPr>
          <p:cNvSpPr>
            <a:spLocks noGrp="1"/>
          </p:cNvSpPr>
          <p:nvPr>
            <p:ph idx="1"/>
          </p:nvPr>
        </p:nvSpPr>
        <p:spPr>
          <a:xfrm>
            <a:off x="628650" y="379562"/>
            <a:ext cx="7886700" cy="5891842"/>
          </a:xfrm>
        </p:spPr>
        <p:txBody>
          <a:bodyPr>
            <a:normAutofit fontScale="92500" lnSpcReduction="10000"/>
          </a:bodyPr>
          <a:lstStyle/>
          <a:p>
            <a:pPr marL="0" indent="0">
              <a:buNone/>
            </a:pPr>
            <a:r>
              <a:rPr lang="en-US" dirty="0"/>
              <a:t>American Bible Society;     Cal. Food Bank;  Compassion;  </a:t>
            </a:r>
          </a:p>
          <a:p>
            <a:pPr marL="0" indent="0">
              <a:buNone/>
            </a:pPr>
            <a:r>
              <a:rPr lang="en-US" dirty="0"/>
              <a:t>Children’s </a:t>
            </a:r>
            <a:r>
              <a:rPr lang="en-US" dirty="0" err="1"/>
              <a:t>Intrntl</a:t>
            </a:r>
            <a:r>
              <a:rPr lang="en-US" dirty="0"/>
              <a:t>;     DAV;    Jesus Film Project;      </a:t>
            </a:r>
          </a:p>
          <a:p>
            <a:pPr marL="0" indent="0">
              <a:buNone/>
            </a:pPr>
            <a:r>
              <a:rPr lang="en-US" dirty="0"/>
              <a:t>Kern County Prison;           Kings Crossing Prison Ministry </a:t>
            </a:r>
          </a:p>
          <a:p>
            <a:pPr marL="0" indent="0">
              <a:buNone/>
            </a:pPr>
            <a:r>
              <a:rPr lang="en-US" dirty="0"/>
              <a:t>Mountain States Children Home; The Mission (</a:t>
            </a:r>
            <a:r>
              <a:rPr lang="en-US" sz="2000" dirty="0" err="1"/>
              <a:t>Bksfld</a:t>
            </a:r>
            <a:r>
              <a:rPr lang="en-US" dirty="0"/>
              <a:t>) </a:t>
            </a:r>
          </a:p>
          <a:p>
            <a:pPr marL="0" indent="0">
              <a:buNone/>
            </a:pPr>
            <a:r>
              <a:rPr lang="en-US" dirty="0"/>
              <a:t>Mercy Home;  The Navigator;       Towers to Tunnel;      </a:t>
            </a:r>
          </a:p>
          <a:p>
            <a:pPr marL="0" indent="0">
              <a:buNone/>
            </a:pPr>
            <a:r>
              <a:rPr lang="en-US" dirty="0"/>
              <a:t>St. Judes Children’s Hosp;    Shriners Hospital;     VFW;      </a:t>
            </a:r>
          </a:p>
          <a:p>
            <a:pPr marL="0" indent="0">
              <a:buNone/>
            </a:pPr>
            <a:r>
              <a:rPr lang="en-US" dirty="0"/>
              <a:t>WBC;        Youth for Christ;   </a:t>
            </a:r>
          </a:p>
          <a:p>
            <a:pPr marL="0" indent="0">
              <a:buNone/>
            </a:pPr>
            <a:r>
              <a:rPr lang="en-US" dirty="0"/>
              <a:t>Wounded Warrior Project;    World English Institute:     </a:t>
            </a:r>
          </a:p>
          <a:p>
            <a:pPr marL="0" indent="0">
              <a:buNone/>
            </a:pPr>
            <a:r>
              <a:rPr lang="en-US" dirty="0"/>
              <a:t>** India Mission;  Churches of Christ Disaster Relief </a:t>
            </a:r>
            <a:r>
              <a:rPr lang="en-US" sz="2600" dirty="0"/>
              <a:t>Effort</a:t>
            </a:r>
            <a:r>
              <a:rPr lang="en-US" dirty="0"/>
              <a:t>;      </a:t>
            </a:r>
          </a:p>
          <a:p>
            <a:pPr marL="0" indent="0">
              <a:buNone/>
            </a:pPr>
            <a:r>
              <a:rPr lang="en-US" dirty="0"/>
              <a:t>** Zambia Mission</a:t>
            </a:r>
          </a:p>
          <a:p>
            <a:r>
              <a:rPr lang="en-US" dirty="0"/>
              <a:t>These are SOME of the many programs that are making a difference in people’s lives who are struggling!!!    You can be a Good Samaritan and help   or you can pass by on the other side and do nothing.</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3270483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D798C-8D85-E2EC-8A96-D28033578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5CD2F-4AB8-843C-5FC2-1EB313FB9C0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05E6D88-420B-FCA0-F7DE-E4E2393197E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NOW, for those times and days when we looked the other way and did nothing we need to know that this puts us all into the Romans 3:23 category of being sinful and falling short of God’s glory. This puts us all into the category of deserving death. But, thankfully, the Bible has delivered to us a message of salvation (good news). </a:t>
            </a:r>
          </a:p>
        </p:txBody>
      </p:sp>
    </p:spTree>
    <p:extLst>
      <p:ext uri="{BB962C8B-B14F-4D97-AF65-F5344CB8AC3E}">
        <p14:creationId xmlns:p14="http://schemas.microsoft.com/office/powerpoint/2010/main" val="2227301378"/>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459</TotalTime>
  <Words>1695</Words>
  <Application>Microsoft Office PowerPoint</Application>
  <PresentationFormat>On-screen Show (4:3)</PresentationFormat>
  <Paragraphs>46</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2026-07-29T18:49:27Z</dcterms:modified>
</cp:coreProperties>
</file>