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41" r:id="rId6"/>
    <p:sldId id="326" r:id="rId7"/>
    <p:sldId id="333" r:id="rId8"/>
    <p:sldId id="332" r:id="rId9"/>
    <p:sldId id="337" r:id="rId10"/>
    <p:sldId id="340" r:id="rId11"/>
    <p:sldId id="342" r:id="rId12"/>
    <p:sldId id="343" r:id="rId13"/>
    <p:sldId id="347" r:id="rId14"/>
    <p:sldId id="346" r:id="rId15"/>
    <p:sldId id="344" r:id="rId16"/>
    <p:sldId id="348" r:id="rId17"/>
    <p:sldId id="349" r:id="rId18"/>
    <p:sldId id="345" r:id="rId19"/>
    <p:sldId id="350"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C9146F-EAA8-471F-842F-AC241EEAD7BB}" v="17" dt="2026-08-26T18:52:07.8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4" autoAdjust="0"/>
    <p:restoredTop sz="94660"/>
  </p:normalViewPr>
  <p:slideViewPr>
    <p:cSldViewPr snapToGrid="0">
      <p:cViewPr varScale="1">
        <p:scale>
          <a:sx n="111" d="100"/>
          <a:sy n="111" d="100"/>
        </p:scale>
        <p:origin x="16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pc:chgData name="James Young" userId="7f8d7c9cdb576883" providerId="LiveId" clId="{CB16DE9E-3AA6-4238-BE96-44A894DEE4D6}" dt="2026-08-26T18:52:19.136" v="169" actId="20577"/>
      <pc:docMkLst>
        <pc:docMk/>
      </pc:docMkLst>
      <pc:sldChg chg="modSp mod">
        <pc:chgData name="James Young" userId="7f8d7c9cdb576883" providerId="LiveId" clId="{CB16DE9E-3AA6-4238-BE96-44A894DEE4D6}" dt="2026-08-26T18:38:56.788" v="27" actId="27636"/>
        <pc:sldMkLst>
          <pc:docMk/>
          <pc:sldMk cId="2438453614" sldId="316"/>
        </pc:sldMkLst>
        <pc:spChg chg="mod">
          <ac:chgData name="James Young" userId="7f8d7c9cdb576883" providerId="LiveId" clId="{CB16DE9E-3AA6-4238-BE96-44A894DEE4D6}" dt="2026-08-26T18:38:56.788" v="27" actId="27636"/>
          <ac:spMkLst>
            <pc:docMk/>
            <pc:sldMk cId="2438453614" sldId="316"/>
            <ac:spMk id="3" creationId="{708276BC-A706-40B5-B51D-6AA00A059507}"/>
          </ac:spMkLst>
        </pc:spChg>
      </pc:sldChg>
      <pc:sldChg chg="modSp mod">
        <pc:chgData name="James Young" userId="7f8d7c9cdb576883" providerId="LiveId" clId="{CB16DE9E-3AA6-4238-BE96-44A894DEE4D6}" dt="2026-08-26T18:37:54.087" v="12" actId="20577"/>
        <pc:sldMkLst>
          <pc:docMk/>
          <pc:sldMk cId="2029461572" sldId="317"/>
        </pc:sldMkLst>
        <pc:spChg chg="mod">
          <ac:chgData name="James Young" userId="7f8d7c9cdb576883" providerId="LiveId" clId="{CB16DE9E-3AA6-4238-BE96-44A894DEE4D6}" dt="2026-08-26T18:37:54.087" v="12" actId="20577"/>
          <ac:spMkLst>
            <pc:docMk/>
            <pc:sldMk cId="2029461572" sldId="317"/>
            <ac:spMk id="3" creationId="{708276BC-A706-40B5-B51D-6AA00A059507}"/>
          </ac:spMkLst>
        </pc:spChg>
      </pc:sldChg>
      <pc:sldChg chg="modSp mod">
        <pc:chgData name="James Young" userId="7f8d7c9cdb576883" providerId="LiveId" clId="{CB16DE9E-3AA6-4238-BE96-44A894DEE4D6}" dt="2026-08-26T18:41:14.600" v="32" actId="113"/>
        <pc:sldMkLst>
          <pc:docMk/>
          <pc:sldMk cId="3328950240" sldId="326"/>
        </pc:sldMkLst>
        <pc:spChg chg="mod">
          <ac:chgData name="James Young" userId="7f8d7c9cdb576883" providerId="LiveId" clId="{CB16DE9E-3AA6-4238-BE96-44A894DEE4D6}" dt="2026-08-26T18:41:14.600" v="32" actId="113"/>
          <ac:spMkLst>
            <pc:docMk/>
            <pc:sldMk cId="3328950240" sldId="326"/>
            <ac:spMk id="3" creationId="{708276BC-A706-40B5-B51D-6AA00A059507}"/>
          </ac:spMkLst>
        </pc:spChg>
      </pc:sldChg>
      <pc:sldChg chg="modSp mod">
        <pc:chgData name="James Young" userId="7f8d7c9cdb576883" providerId="LiveId" clId="{CB16DE9E-3AA6-4238-BE96-44A894DEE4D6}" dt="2026-08-26T18:44:09.918" v="71" actId="20577"/>
        <pc:sldMkLst>
          <pc:docMk/>
          <pc:sldMk cId="3270483536" sldId="332"/>
        </pc:sldMkLst>
        <pc:spChg chg="mod">
          <ac:chgData name="James Young" userId="7f8d7c9cdb576883" providerId="LiveId" clId="{CB16DE9E-3AA6-4238-BE96-44A894DEE4D6}" dt="2026-08-26T18:44:09.918" v="71" actId="20577"/>
          <ac:spMkLst>
            <pc:docMk/>
            <pc:sldMk cId="3270483536" sldId="332"/>
            <ac:spMk id="3" creationId="{9B8F403C-9230-0156-946C-CC152F669928}"/>
          </ac:spMkLst>
        </pc:spChg>
      </pc:sldChg>
      <pc:sldChg chg="modSp mod">
        <pc:chgData name="James Young" userId="7f8d7c9cdb576883" providerId="LiveId" clId="{CB16DE9E-3AA6-4238-BE96-44A894DEE4D6}" dt="2026-08-26T18:42:52.959" v="60" actId="122"/>
        <pc:sldMkLst>
          <pc:docMk/>
          <pc:sldMk cId="701459834" sldId="333"/>
        </pc:sldMkLst>
        <pc:spChg chg="mod">
          <ac:chgData name="James Young" userId="7f8d7c9cdb576883" providerId="LiveId" clId="{CB16DE9E-3AA6-4238-BE96-44A894DEE4D6}" dt="2026-08-26T18:42:52.959" v="60" actId="122"/>
          <ac:spMkLst>
            <pc:docMk/>
            <pc:sldMk cId="701459834" sldId="333"/>
            <ac:spMk id="3" creationId="{C6A3E0F6-D84A-CD71-BF0C-277BA342E860}"/>
          </ac:spMkLst>
        </pc:spChg>
      </pc:sldChg>
      <pc:sldChg chg="modSp mod">
        <pc:chgData name="James Young" userId="7f8d7c9cdb576883" providerId="LiveId" clId="{CB16DE9E-3AA6-4238-BE96-44A894DEE4D6}" dt="2026-08-26T18:44:56.833" v="79" actId="20577"/>
        <pc:sldMkLst>
          <pc:docMk/>
          <pc:sldMk cId="2227301378" sldId="337"/>
        </pc:sldMkLst>
        <pc:spChg chg="mod">
          <ac:chgData name="James Young" userId="7f8d7c9cdb576883" providerId="LiveId" clId="{CB16DE9E-3AA6-4238-BE96-44A894DEE4D6}" dt="2026-08-26T18:44:56.833" v="79" actId="20577"/>
          <ac:spMkLst>
            <pc:docMk/>
            <pc:sldMk cId="2227301378" sldId="337"/>
            <ac:spMk id="3" creationId="{D05E6D88-420B-FCA0-F7DE-E4E2393197E6}"/>
          </ac:spMkLst>
        </pc:spChg>
      </pc:sldChg>
      <pc:sldChg chg="modSp mod">
        <pc:chgData name="James Young" userId="7f8d7c9cdb576883" providerId="LiveId" clId="{CB16DE9E-3AA6-4238-BE96-44A894DEE4D6}" dt="2026-08-26T18:45:21.671" v="81" actId="255"/>
        <pc:sldMkLst>
          <pc:docMk/>
          <pc:sldMk cId="1142503779" sldId="340"/>
        </pc:sldMkLst>
        <pc:spChg chg="mod">
          <ac:chgData name="James Young" userId="7f8d7c9cdb576883" providerId="LiveId" clId="{CB16DE9E-3AA6-4238-BE96-44A894DEE4D6}" dt="2026-08-26T18:45:21.671" v="81" actId="255"/>
          <ac:spMkLst>
            <pc:docMk/>
            <pc:sldMk cId="1142503779" sldId="340"/>
            <ac:spMk id="3" creationId="{49ACF999-3B9D-2B7A-4CD5-D2F7AC4FD6B4}"/>
          </ac:spMkLst>
        </pc:spChg>
      </pc:sldChg>
      <pc:sldChg chg="modSp mod">
        <pc:chgData name="James Young" userId="7f8d7c9cdb576883" providerId="LiveId" clId="{CB16DE9E-3AA6-4238-BE96-44A894DEE4D6}" dt="2026-08-26T18:39:25.957" v="29" actId="255"/>
        <pc:sldMkLst>
          <pc:docMk/>
          <pc:sldMk cId="434400825" sldId="341"/>
        </pc:sldMkLst>
        <pc:spChg chg="mod">
          <ac:chgData name="James Young" userId="7f8d7c9cdb576883" providerId="LiveId" clId="{CB16DE9E-3AA6-4238-BE96-44A894DEE4D6}" dt="2026-08-26T18:39:25.957" v="29" actId="255"/>
          <ac:spMkLst>
            <pc:docMk/>
            <pc:sldMk cId="434400825" sldId="341"/>
            <ac:spMk id="3" creationId="{B01EF2B2-1299-8D2C-72F6-8B7BF6546096}"/>
          </ac:spMkLst>
        </pc:spChg>
      </pc:sldChg>
      <pc:sldChg chg="modSp mod">
        <pc:chgData name="James Young" userId="7f8d7c9cdb576883" providerId="LiveId" clId="{CB16DE9E-3AA6-4238-BE96-44A894DEE4D6}" dt="2026-08-26T18:45:46.144" v="84" actId="255"/>
        <pc:sldMkLst>
          <pc:docMk/>
          <pc:sldMk cId="159752490" sldId="342"/>
        </pc:sldMkLst>
        <pc:spChg chg="mod">
          <ac:chgData name="James Young" userId="7f8d7c9cdb576883" providerId="LiveId" clId="{CB16DE9E-3AA6-4238-BE96-44A894DEE4D6}" dt="2026-08-26T18:45:46.144" v="84" actId="255"/>
          <ac:spMkLst>
            <pc:docMk/>
            <pc:sldMk cId="159752490" sldId="342"/>
            <ac:spMk id="3" creationId="{9252F0BC-AC59-F7BE-13B5-12E80E8E6DFE}"/>
          </ac:spMkLst>
        </pc:spChg>
      </pc:sldChg>
      <pc:sldChg chg="modSp mod">
        <pc:chgData name="James Young" userId="7f8d7c9cdb576883" providerId="LiveId" clId="{CB16DE9E-3AA6-4238-BE96-44A894DEE4D6}" dt="2026-08-26T18:46:34.779" v="96" actId="20577"/>
        <pc:sldMkLst>
          <pc:docMk/>
          <pc:sldMk cId="2994315556" sldId="343"/>
        </pc:sldMkLst>
        <pc:spChg chg="mod">
          <ac:chgData name="James Young" userId="7f8d7c9cdb576883" providerId="LiveId" clId="{CB16DE9E-3AA6-4238-BE96-44A894DEE4D6}" dt="2026-08-26T18:46:34.779" v="96" actId="20577"/>
          <ac:spMkLst>
            <pc:docMk/>
            <pc:sldMk cId="2994315556" sldId="343"/>
            <ac:spMk id="3" creationId="{4303DBE2-AA3A-C4E4-6670-B0448664875C}"/>
          </ac:spMkLst>
        </pc:spChg>
      </pc:sldChg>
      <pc:sldChg chg="modSp mod">
        <pc:chgData name="James Young" userId="7f8d7c9cdb576883" providerId="LiveId" clId="{CB16DE9E-3AA6-4238-BE96-44A894DEE4D6}" dt="2026-08-26T18:49:11.091" v="131" actId="5793"/>
        <pc:sldMkLst>
          <pc:docMk/>
          <pc:sldMk cId="3175170424" sldId="344"/>
        </pc:sldMkLst>
        <pc:spChg chg="mod">
          <ac:chgData name="James Young" userId="7f8d7c9cdb576883" providerId="LiveId" clId="{CB16DE9E-3AA6-4238-BE96-44A894DEE4D6}" dt="2026-08-26T18:49:11.091" v="131" actId="5793"/>
          <ac:spMkLst>
            <pc:docMk/>
            <pc:sldMk cId="3175170424" sldId="344"/>
            <ac:spMk id="3" creationId="{48DA7E95-DADC-CB7F-1AF0-AA0D99E8EA55}"/>
          </ac:spMkLst>
        </pc:spChg>
      </pc:sldChg>
      <pc:sldChg chg="modSp mod">
        <pc:chgData name="James Young" userId="7f8d7c9cdb576883" providerId="LiveId" clId="{CB16DE9E-3AA6-4238-BE96-44A894DEE4D6}" dt="2026-08-26T18:51:33.531" v="165" actId="20577"/>
        <pc:sldMkLst>
          <pc:docMk/>
          <pc:sldMk cId="330479196" sldId="345"/>
        </pc:sldMkLst>
        <pc:spChg chg="mod">
          <ac:chgData name="James Young" userId="7f8d7c9cdb576883" providerId="LiveId" clId="{CB16DE9E-3AA6-4238-BE96-44A894DEE4D6}" dt="2026-08-26T18:51:33.531" v="165" actId="20577"/>
          <ac:spMkLst>
            <pc:docMk/>
            <pc:sldMk cId="330479196" sldId="345"/>
            <ac:spMk id="3" creationId="{B332D7FC-7DCC-D383-CE7A-E2E53216A78E}"/>
          </ac:spMkLst>
        </pc:spChg>
      </pc:sldChg>
      <pc:sldChg chg="modSp add mod">
        <pc:chgData name="James Young" userId="7f8d7c9cdb576883" providerId="LiveId" clId="{CB16DE9E-3AA6-4238-BE96-44A894DEE4D6}" dt="2026-08-26T18:47:35.650" v="103" actId="255"/>
        <pc:sldMkLst>
          <pc:docMk/>
          <pc:sldMk cId="3908779667" sldId="346"/>
        </pc:sldMkLst>
        <pc:spChg chg="mod">
          <ac:chgData name="James Young" userId="7f8d7c9cdb576883" providerId="LiveId" clId="{CB16DE9E-3AA6-4238-BE96-44A894DEE4D6}" dt="2026-08-26T18:47:35.650" v="103" actId="255"/>
          <ac:spMkLst>
            <pc:docMk/>
            <pc:sldMk cId="3908779667" sldId="346"/>
            <ac:spMk id="3" creationId="{20070CC6-7701-E5FB-2FB7-D9961D7CD29F}"/>
          </ac:spMkLst>
        </pc:spChg>
      </pc:sldChg>
      <pc:sldChg chg="modSp add mod">
        <pc:chgData name="James Young" userId="7f8d7c9cdb576883" providerId="LiveId" clId="{CB16DE9E-3AA6-4238-BE96-44A894DEE4D6}" dt="2026-08-26T18:47:11.215" v="101" actId="20577"/>
        <pc:sldMkLst>
          <pc:docMk/>
          <pc:sldMk cId="2340957021" sldId="347"/>
        </pc:sldMkLst>
        <pc:spChg chg="mod">
          <ac:chgData name="James Young" userId="7f8d7c9cdb576883" providerId="LiveId" clId="{CB16DE9E-3AA6-4238-BE96-44A894DEE4D6}" dt="2026-08-26T18:47:11.215" v="101" actId="20577"/>
          <ac:spMkLst>
            <pc:docMk/>
            <pc:sldMk cId="2340957021" sldId="347"/>
            <ac:spMk id="3" creationId="{3DFBF2E6-C724-999A-52F6-660064F3FFB0}"/>
          </ac:spMkLst>
        </pc:spChg>
      </pc:sldChg>
      <pc:sldChg chg="modSp add mod">
        <pc:chgData name="James Young" userId="7f8d7c9cdb576883" providerId="LiveId" clId="{CB16DE9E-3AA6-4238-BE96-44A894DEE4D6}" dt="2026-08-26T18:49:37.213" v="139" actId="20577"/>
        <pc:sldMkLst>
          <pc:docMk/>
          <pc:sldMk cId="1005817330" sldId="348"/>
        </pc:sldMkLst>
        <pc:spChg chg="mod">
          <ac:chgData name="James Young" userId="7f8d7c9cdb576883" providerId="LiveId" clId="{CB16DE9E-3AA6-4238-BE96-44A894DEE4D6}" dt="2026-08-26T18:49:37.213" v="139" actId="20577"/>
          <ac:spMkLst>
            <pc:docMk/>
            <pc:sldMk cId="1005817330" sldId="348"/>
            <ac:spMk id="3" creationId="{A610E3A9-41A2-7843-F004-3189362EE4A2}"/>
          </ac:spMkLst>
        </pc:spChg>
      </pc:sldChg>
      <pc:sldChg chg="modSp add mod">
        <pc:chgData name="James Young" userId="7f8d7c9cdb576883" providerId="LiveId" clId="{CB16DE9E-3AA6-4238-BE96-44A894DEE4D6}" dt="2026-08-26T18:50:35.199" v="144" actId="255"/>
        <pc:sldMkLst>
          <pc:docMk/>
          <pc:sldMk cId="4203806563" sldId="349"/>
        </pc:sldMkLst>
        <pc:spChg chg="mod">
          <ac:chgData name="James Young" userId="7f8d7c9cdb576883" providerId="LiveId" clId="{CB16DE9E-3AA6-4238-BE96-44A894DEE4D6}" dt="2026-08-26T18:50:35.199" v="144" actId="255"/>
          <ac:spMkLst>
            <pc:docMk/>
            <pc:sldMk cId="4203806563" sldId="349"/>
            <ac:spMk id="3" creationId="{63547EF3-002D-9D42-852C-7C708FC7D4B3}"/>
          </ac:spMkLst>
        </pc:spChg>
      </pc:sldChg>
      <pc:sldChg chg="modSp add mod">
        <pc:chgData name="James Young" userId="7f8d7c9cdb576883" providerId="LiveId" clId="{CB16DE9E-3AA6-4238-BE96-44A894DEE4D6}" dt="2026-08-26T18:52:19.136" v="169" actId="20577"/>
        <pc:sldMkLst>
          <pc:docMk/>
          <pc:sldMk cId="4268214662" sldId="350"/>
        </pc:sldMkLst>
        <pc:spChg chg="mod">
          <ac:chgData name="James Young" userId="7f8d7c9cdb576883" providerId="LiveId" clId="{CB16DE9E-3AA6-4238-BE96-44A894DEE4D6}" dt="2026-08-26T18:52:19.136" v="169" actId="20577"/>
          <ac:spMkLst>
            <pc:docMk/>
            <pc:sldMk cId="4268214662" sldId="350"/>
            <ac:spMk id="3" creationId="{F298DEA6-B797-2246-11C8-0C3DD3ADB32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8/26/2026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dirty="0"/>
              <a:t>Paul tells Titus “Our people must also learn to engage in good deeds to meet pressing needs, so that they will not be unfruitful” (</a:t>
            </a:r>
            <a:r>
              <a:rPr lang="en-US" sz="3200" b="1" dirty="0"/>
              <a:t>3:14</a:t>
            </a:r>
            <a:r>
              <a:rPr lang="en-US" sz="3200" dirty="0"/>
              <a:t>). And is that not the crux of the matter between the goats who are condemned and the sheep who are rewarded: faithful works rewarded and dead faith condemned.</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14250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5AB0-E671-268E-CA8E-6C8BB99D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4F9E3-057B-B530-0BCD-E9E755BB1D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252F0BC-AC59-F7BE-13B5-12E80E8E6DF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dirty="0"/>
          </a:p>
          <a:p>
            <a:pPr marL="0" indent="0">
              <a:spcBef>
                <a:spcPts val="0"/>
              </a:spcBef>
              <a:spcAft>
                <a:spcPts val="600"/>
              </a:spcAft>
              <a:buNone/>
            </a:pPr>
            <a:r>
              <a:rPr lang="en-US" sz="3200" dirty="0"/>
              <a:t>So the first question was how are we going to be judged???  The answer is according to our righteousness. The second question asks what makes a man righteous and the indications so far is that a life of good works is something that is necessary. So are our good works making us righteous???</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5975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691A-401E-3EE2-8F7B-652C7233F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9B8CF-6A48-05A4-B302-79D1E78308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303DBE2-AA3A-C4E4-6670-B0448664875C}"/>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dirty="0"/>
              <a:t>Consider these verses:      </a:t>
            </a:r>
          </a:p>
          <a:p>
            <a:pPr marL="0" indent="0">
              <a:spcBef>
                <a:spcPts val="0"/>
              </a:spcBef>
              <a:spcAft>
                <a:spcPts val="600"/>
              </a:spcAft>
              <a:buNone/>
            </a:pPr>
            <a:r>
              <a:rPr lang="en-US" sz="3200" b="1" dirty="0"/>
              <a:t>1 Peter 2:12 “</a:t>
            </a:r>
            <a:r>
              <a:rPr lang="en-US" sz="3200" dirty="0"/>
              <a:t>Conduct yourselves with such honor among the Gentiles that, though they slander you as evildoers, they may see your good deeds and glorify God on the day He visits us.”     </a:t>
            </a:r>
          </a:p>
          <a:p>
            <a:pPr marL="0" indent="0">
              <a:spcBef>
                <a:spcPts val="0"/>
              </a:spcBef>
              <a:spcAft>
                <a:spcPts val="600"/>
              </a:spcAft>
              <a:buNone/>
            </a:pPr>
            <a:r>
              <a:rPr lang="en-US" sz="3200" b="1" dirty="0"/>
              <a:t>1 Thess 1:11,12  “</a:t>
            </a:r>
            <a:r>
              <a:rPr lang="en-US" sz="3200" dirty="0"/>
              <a:t>To this end also we pray for you always, that our God will count you worthy of your calling, and fulfill every desire for goodness and the work of faith with power, so that the name of our Lord Jesus will be glorified in you and you in Him</a:t>
            </a:r>
            <a:r>
              <a:rPr lang="en-US" dirty="0"/>
              <a:t>”.   …</a:t>
            </a:r>
          </a:p>
        </p:txBody>
      </p:sp>
    </p:spTree>
    <p:extLst>
      <p:ext uri="{BB962C8B-B14F-4D97-AF65-F5344CB8AC3E}">
        <p14:creationId xmlns:p14="http://schemas.microsoft.com/office/powerpoint/2010/main" val="299431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F5069-4728-A097-E230-2E2C8F1BD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DCB88-E6EC-E2DE-2A66-B8424FEC00D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DFBF2E6-C724-999A-52F6-660064F3FFB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dirty="0"/>
          </a:p>
          <a:p>
            <a:pPr marL="0" indent="0">
              <a:spcBef>
                <a:spcPts val="0"/>
              </a:spcBef>
              <a:spcAft>
                <a:spcPts val="600"/>
              </a:spcAft>
              <a:buNone/>
            </a:pPr>
            <a:r>
              <a:rPr lang="en-US" sz="3200" b="1" dirty="0"/>
              <a:t>1 Cor 10:31 “</a:t>
            </a:r>
            <a:r>
              <a:rPr lang="en-US" sz="3200" dirty="0"/>
              <a:t>So whether you eat or drink or whatever you do, do it all for the glory of God.”   </a:t>
            </a:r>
          </a:p>
          <a:p>
            <a:pPr marL="0" indent="0">
              <a:spcBef>
                <a:spcPts val="0"/>
              </a:spcBef>
              <a:spcAft>
                <a:spcPts val="600"/>
              </a:spcAft>
              <a:buNone/>
            </a:pPr>
            <a:r>
              <a:rPr lang="en-US" sz="3200" b="1" dirty="0"/>
              <a:t>Col 3:23 “</a:t>
            </a:r>
            <a:r>
              <a:rPr lang="en-US" sz="3200" dirty="0"/>
              <a:t>Whatever you do, work at it with all your heart, as working for the Lord, not for human masters.”    </a:t>
            </a:r>
          </a:p>
          <a:p>
            <a:pPr marL="0" indent="0">
              <a:spcBef>
                <a:spcPts val="0"/>
              </a:spcBef>
              <a:spcAft>
                <a:spcPts val="600"/>
              </a:spcAft>
              <a:buNone/>
            </a:pPr>
            <a:r>
              <a:rPr lang="en-US" sz="3200" b="1" dirty="0"/>
              <a:t>Mtt 5:16 “</a:t>
            </a:r>
            <a:r>
              <a:rPr lang="en-US" sz="3200" dirty="0"/>
              <a:t>In the same way, let your light shine before others, that they may see your good deeds and glorify your Father in heaven.”</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2340957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F503E-C2B2-AEDA-A5BD-FF85A700D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C2ACA-7D42-97A2-27DC-1015F10DCE5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0070CC6-7701-E5FB-2FB7-D9961D7CD29F}"/>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dirty="0"/>
              <a:t>So the indication here is that our good works are for the purpose of bringing glory to our heavenly Father. What does </a:t>
            </a:r>
            <a:r>
              <a:rPr lang="en-US" sz="3200" b="1" dirty="0"/>
              <a:t>2 Cor 5:20,21 </a:t>
            </a:r>
            <a:r>
              <a:rPr lang="en-US" sz="3200" dirty="0"/>
              <a:t>tells us – that we are His ambassadors so that we might become the righteousness of God in Him.  Through us the lost can see and come to know God and thus find salvation. </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3908779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D2E3C-EC5F-03EF-4DD4-D548F020B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CEDF7-87C0-8E4E-16BA-7972BE15EFC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8DA7E95-DADC-CB7F-1AF0-AA0D99E8EA55}"/>
              </a:ext>
            </a:extLst>
          </p:cNvPr>
          <p:cNvSpPr>
            <a:spLocks noGrp="1"/>
          </p:cNvSpPr>
          <p:nvPr>
            <p:ph idx="1"/>
          </p:nvPr>
        </p:nvSpPr>
        <p:spPr>
          <a:xfrm>
            <a:off x="628650" y="379562"/>
            <a:ext cx="7886700" cy="5891842"/>
          </a:xfrm>
        </p:spPr>
        <p:txBody>
          <a:bodyPr>
            <a:normAutofit fontScale="92500" lnSpcReduction="10000"/>
          </a:bodyPr>
          <a:lstStyle/>
          <a:p>
            <a:pPr marL="0" indent="0">
              <a:buNone/>
            </a:pPr>
            <a:r>
              <a:rPr lang="en-US" sz="3200" dirty="0"/>
              <a:t>Here is the problem: </a:t>
            </a:r>
            <a:r>
              <a:rPr lang="en-US" sz="3200" b="1" dirty="0"/>
              <a:t>Rom 3:23 “</a:t>
            </a:r>
            <a:r>
              <a:rPr lang="en-US" sz="3200" dirty="0"/>
              <a:t>for all have sinned and fall short of the glory of God.”  </a:t>
            </a:r>
            <a:r>
              <a:rPr lang="en-US" sz="3200" b="1" dirty="0"/>
              <a:t>Rom 6:23 “</a:t>
            </a:r>
            <a:r>
              <a:rPr lang="en-US" sz="3200" dirty="0"/>
              <a:t>For the wages of sin is death…”.  That is unequivocal. </a:t>
            </a:r>
          </a:p>
          <a:p>
            <a:pPr marL="0" indent="0">
              <a:buNone/>
            </a:pPr>
            <a:r>
              <a:rPr lang="en-US" sz="3200" dirty="0"/>
              <a:t>So, God’s response to our sins is found in        </a:t>
            </a:r>
            <a:r>
              <a:rPr lang="en-US" sz="3200" b="1" dirty="0"/>
              <a:t>John 3:16 “</a:t>
            </a:r>
            <a:r>
              <a:rPr lang="en-US" sz="3200" dirty="0"/>
              <a:t>For God so loved the world, that He gave His only begotten Son, that whoever believes in Him shall not perish but have eternal life.”         </a:t>
            </a:r>
            <a:r>
              <a:rPr lang="en-US" sz="3200" b="1" dirty="0"/>
              <a:t>Eph 2:8,9 “</a:t>
            </a:r>
            <a:r>
              <a:rPr lang="en-US" sz="3200" dirty="0"/>
              <a:t>For by grace you have been saved through faith; and that not of yourselves, it is the gift of God: not as a result of works, so that no one may boast.”      </a:t>
            </a:r>
            <a:r>
              <a:rPr lang="en-US" sz="3200" b="1" dirty="0"/>
              <a:t>Rom 8:10 “</a:t>
            </a:r>
            <a:r>
              <a:rPr lang="en-US" sz="3200" dirty="0"/>
              <a:t>If Christ is in you, though the body is dead because of sin, yet the spirit is alive because of righteousness.” …</a:t>
            </a:r>
            <a:r>
              <a:rPr lang="en-US" dirty="0"/>
              <a:t> </a:t>
            </a:r>
          </a:p>
        </p:txBody>
      </p:sp>
    </p:spTree>
    <p:extLst>
      <p:ext uri="{BB962C8B-B14F-4D97-AF65-F5344CB8AC3E}">
        <p14:creationId xmlns:p14="http://schemas.microsoft.com/office/powerpoint/2010/main" val="317517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2F3B2-2323-8CF5-DA05-3FCDC72FE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081071-8F1E-29A4-9C9C-C956FCAFEEB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A610E3A9-41A2-7843-F004-3189362EE4A2}"/>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b="1" dirty="0"/>
              <a:t>Rom 5:1 “</a:t>
            </a:r>
            <a:r>
              <a:rPr lang="en-US" sz="3200" dirty="0"/>
              <a:t>Therefore, having been justified by faith, we have peace with God through our Lord Jesus Christ.”    </a:t>
            </a:r>
          </a:p>
          <a:p>
            <a:pPr marL="0" indent="0">
              <a:spcBef>
                <a:spcPts val="0"/>
              </a:spcBef>
              <a:spcAft>
                <a:spcPts val="600"/>
              </a:spcAft>
              <a:buNone/>
            </a:pPr>
            <a:r>
              <a:rPr lang="en-US" sz="3200" b="1" dirty="0"/>
              <a:t>Rom 5:18,19 “</a:t>
            </a:r>
            <a:r>
              <a:rPr lang="en-US" sz="3200" dirty="0"/>
              <a:t>…. even so through the one act of righteousness there resulted justification of life to all men. For as through the one man’s life disobedience the many were made sinners, even so through the obedience of the One the many will be made righteous.”    </a:t>
            </a:r>
          </a:p>
          <a:p>
            <a:pPr marL="0" indent="0">
              <a:spcBef>
                <a:spcPts val="0"/>
              </a:spcBef>
              <a:spcAft>
                <a:spcPts val="600"/>
              </a:spcAft>
              <a:buNone/>
            </a:pPr>
            <a:r>
              <a:rPr lang="en-US" sz="3200" b="1" dirty="0"/>
              <a:t>Rom 8:1 </a:t>
            </a:r>
            <a:r>
              <a:rPr lang="en-US" sz="3200" dirty="0"/>
              <a:t>“There is therefore now no condemnation for those who are in Christ Jesus.”</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00581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1FF1C-F645-074A-4E88-D956622C1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09FB4-D33B-0BF2-957A-33A6175DE13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3547EF3-002D-9D42-852C-7C708FC7D4B3}"/>
              </a:ext>
            </a:extLst>
          </p:cNvPr>
          <p:cNvSpPr>
            <a:spLocks noGrp="1"/>
          </p:cNvSpPr>
          <p:nvPr>
            <p:ph idx="1"/>
          </p:nvPr>
        </p:nvSpPr>
        <p:spPr>
          <a:xfrm>
            <a:off x="628650" y="379562"/>
            <a:ext cx="7886700" cy="5891842"/>
          </a:xfrm>
        </p:spPr>
        <p:txBody>
          <a:bodyPr>
            <a:noAutofit/>
          </a:bodyPr>
          <a:lstStyle/>
          <a:p>
            <a:pPr marL="0" indent="0">
              <a:buNone/>
            </a:pPr>
            <a:r>
              <a:rPr lang="en-US" sz="3200" dirty="0"/>
              <a:t>So what is the purpose of our good works – it reflects our state of being saved. Jesus told us that if we love Him we will keep His commandments. </a:t>
            </a:r>
            <a:r>
              <a:rPr lang="en-US" sz="3200" b="1" dirty="0"/>
              <a:t>1 John 2:3 </a:t>
            </a:r>
            <a:r>
              <a:rPr lang="en-US" sz="3200" dirty="0"/>
              <a:t>“By this we know that we have come to know Him, if we keep His commandments.” If we are faithful followers of Christ then we will bring glory to God and salvation to the lost. </a:t>
            </a:r>
          </a:p>
          <a:p>
            <a:pPr marL="0" indent="0">
              <a:buNone/>
            </a:pPr>
            <a:r>
              <a:rPr lang="en-US" sz="3200" dirty="0"/>
              <a:t>We in turn, being faithful followers, will have the Holy Spirit living within us and will receive that crown of life (</a:t>
            </a:r>
            <a:r>
              <a:rPr lang="en-US" dirty="0"/>
              <a:t>James 1:12</a:t>
            </a:r>
            <a:r>
              <a:rPr lang="en-US" sz="3200" dirty="0"/>
              <a:t>) when this life is over.  We will also receive an imperishable body with which to wear that crown: </a:t>
            </a:r>
          </a:p>
        </p:txBody>
      </p:sp>
    </p:spTree>
    <p:extLst>
      <p:ext uri="{BB962C8B-B14F-4D97-AF65-F5344CB8AC3E}">
        <p14:creationId xmlns:p14="http://schemas.microsoft.com/office/powerpoint/2010/main" val="4203806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16538-C7A1-4E66-2B51-C6FC56993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1DFC2-6AAF-BCC5-0B0B-1C91BCCA870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332D7FC-7DCC-D383-CE7A-E2E53216A78E}"/>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b="1" dirty="0"/>
              <a:t>1 Cor 15:42-44 “</a:t>
            </a:r>
            <a:r>
              <a:rPr lang="en-US" dirty="0"/>
              <a:t>So also is the resurrection of the dead. It is sown a perishable body, it is raised an imperishable body; it is sown in dishonor, it is raised in glory; it is sown a natural body, it is raised a spiritual body.”      </a:t>
            </a:r>
            <a:r>
              <a:rPr lang="en-US" b="1" dirty="0"/>
              <a:t>Phil 3:20,21 “</a:t>
            </a:r>
            <a:r>
              <a:rPr lang="en-US" dirty="0"/>
              <a:t>For our citizenship is in heaven, from which also we eagerly wait for a Savior, the Lord Jesus Christ; who will transform the body of our humble state into conformity with the body of His glory”.     </a:t>
            </a:r>
            <a:r>
              <a:rPr lang="en-US" b="1" dirty="0"/>
              <a:t>Rom 6:5 “</a:t>
            </a:r>
            <a:r>
              <a:rPr lang="en-US" dirty="0"/>
              <a:t>For if we have become united with Him in the likeness of His death, certainly we shall also be in the likeness of His resurrection.”                So not only will our image be conformed like Christ’s but our place at the right hand of God will also be accomplished. …</a:t>
            </a:r>
          </a:p>
        </p:txBody>
      </p:sp>
    </p:spTree>
    <p:extLst>
      <p:ext uri="{BB962C8B-B14F-4D97-AF65-F5344CB8AC3E}">
        <p14:creationId xmlns:p14="http://schemas.microsoft.com/office/powerpoint/2010/main" val="330479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2ADA2-FD35-E3B9-4DD3-DA2CE0922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8EAC06-7EC3-B4E5-F800-3B11725B0FD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298DEA6-B797-2246-11C8-0C3DD3ADB321}"/>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b="1" dirty="0"/>
              <a:t>Rev 3:21</a:t>
            </a:r>
            <a:r>
              <a:rPr lang="en-US" sz="3200" dirty="0"/>
              <a:t> – “To him that over-cometh will I grant to sit with Me in My throne, even as I also overcame, and am set down with My Father in His throne.” And this is later confirmed: </a:t>
            </a:r>
            <a:r>
              <a:rPr lang="en-US" sz="3200" b="1" dirty="0"/>
              <a:t>Rev 7:9 “</a:t>
            </a:r>
            <a:r>
              <a:rPr lang="en-US" sz="3200" dirty="0"/>
              <a:t>After these things I looked and behold, a great multitude was standing before the throne and before the Lamb, clothed in white robes, and palm branches were in their hands.”       </a:t>
            </a:r>
          </a:p>
          <a:p>
            <a:pPr marL="0" indent="0">
              <a:spcBef>
                <a:spcPts val="0"/>
              </a:spcBef>
              <a:spcAft>
                <a:spcPts val="600"/>
              </a:spcAft>
              <a:buNone/>
            </a:pPr>
            <a:endParaRPr lang="en-US" sz="3200" dirty="0"/>
          </a:p>
          <a:p>
            <a:pPr marL="0" indent="0">
              <a:spcBef>
                <a:spcPts val="0"/>
              </a:spcBef>
              <a:spcAft>
                <a:spcPts val="600"/>
              </a:spcAft>
              <a:buNone/>
            </a:pPr>
            <a:r>
              <a:rPr lang="en-US" sz="3200" dirty="0"/>
              <a:t>That will be us, gathered together with all of Christ’s faithful believers.</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4268214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92500" lnSpcReduction="10000"/>
          </a:bodyPr>
          <a:lstStyle/>
          <a:p>
            <a:pPr marL="0" indent="0" algn="ctr">
              <a:buNone/>
            </a:pPr>
            <a:endParaRPr lang="en-US" sz="900" b="1" dirty="0"/>
          </a:p>
          <a:p>
            <a:pPr marL="0" indent="0" algn="ctr">
              <a:buNone/>
            </a:pPr>
            <a:r>
              <a:rPr lang="en-US" sz="3500" b="1" dirty="0"/>
              <a:t>The Certainty and Nature of Judgement Day:</a:t>
            </a:r>
            <a:endParaRPr lang="en-US" sz="3500" dirty="0"/>
          </a:p>
          <a:p>
            <a:pPr marL="0" indent="0">
              <a:buNone/>
            </a:pPr>
            <a:endParaRPr lang="en-US" sz="2100" b="1" dirty="0"/>
          </a:p>
          <a:p>
            <a:pPr marL="0" indent="0" algn="ctr">
              <a:buNone/>
            </a:pPr>
            <a:r>
              <a:rPr lang="en-US" b="1" dirty="0"/>
              <a:t>“</a:t>
            </a:r>
            <a:r>
              <a:rPr lang="en-US" sz="3500" b="1" dirty="0"/>
              <a:t>For we will all stand before the judgement seat of God. </a:t>
            </a:r>
            <a:endParaRPr lang="en-US" sz="3500" dirty="0"/>
          </a:p>
          <a:p>
            <a:pPr marL="0" indent="0" algn="ctr">
              <a:buNone/>
            </a:pPr>
            <a:r>
              <a:rPr lang="en-US" sz="3500" b="1" dirty="0"/>
              <a:t>For it is written,   </a:t>
            </a:r>
          </a:p>
          <a:p>
            <a:pPr marL="0" indent="0" algn="ctr">
              <a:buNone/>
            </a:pPr>
            <a:r>
              <a:rPr lang="en-US" sz="3500" b="1" dirty="0"/>
              <a:t>‘</a:t>
            </a:r>
            <a:r>
              <a:rPr lang="en-US" sz="3500" i="1" dirty="0"/>
              <a:t>as I live, says the Lord, every knee will bow to Me,</a:t>
            </a:r>
            <a:endParaRPr lang="en-US" sz="3500" dirty="0"/>
          </a:p>
          <a:p>
            <a:pPr marL="0" indent="0" algn="ctr">
              <a:buNone/>
            </a:pPr>
            <a:r>
              <a:rPr lang="en-US" sz="3500" i="1" dirty="0"/>
              <a:t>and every tongue shall give praise to God.’ </a:t>
            </a:r>
          </a:p>
          <a:p>
            <a:pPr marL="0" indent="0" algn="ctr">
              <a:buNone/>
            </a:pPr>
            <a:endParaRPr lang="en-US" sz="1900" dirty="0"/>
          </a:p>
          <a:p>
            <a:pPr marL="0" indent="0" algn="ctr">
              <a:buNone/>
            </a:pPr>
            <a:r>
              <a:rPr lang="en-US" sz="3500" b="1" dirty="0"/>
              <a:t>So then each one of us will give an account of</a:t>
            </a:r>
          </a:p>
          <a:p>
            <a:pPr marL="0" indent="0" algn="ctr">
              <a:buNone/>
            </a:pPr>
            <a:r>
              <a:rPr lang="en-US" sz="3500" b="1" dirty="0"/>
              <a:t>himself to God. </a:t>
            </a:r>
            <a:r>
              <a:rPr lang="en-US" sz="3500" b="1" i="1" dirty="0"/>
              <a:t>”</a:t>
            </a:r>
            <a:r>
              <a:rPr lang="en-US" sz="3500" b="1" dirty="0"/>
              <a:t> </a:t>
            </a:r>
            <a:endParaRPr lang="en-US" sz="3500" dirty="0"/>
          </a:p>
          <a:p>
            <a:pPr marL="0" indent="0">
              <a:buNone/>
            </a:pPr>
            <a:r>
              <a:rPr lang="en-US" sz="2600" b="1" dirty="0"/>
              <a:t>                                        Rom 14:10,11,12</a:t>
            </a: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This verse along with </a:t>
            </a:r>
            <a:r>
              <a:rPr lang="en-US" sz="3200" b="1" dirty="0"/>
              <a:t>2 Cor 5:10 “</a:t>
            </a:r>
            <a:r>
              <a:rPr lang="en-US" sz="3200" dirty="0"/>
              <a:t>For we must all appear before the judgment seat of Christ, so that each one may be recompensed for his deeds in the body, according to what he has done, whether good or bad” indicates that everyone will be judged. The tone of these verses is rather sobering if not frightening.  But that does not have to be. For Christians, the last judgement will be nothing less than the final step before we enter into the heavenly place that has been prepared of us as Jesus told us in </a:t>
            </a:r>
            <a:r>
              <a:rPr lang="en-US" b="1" dirty="0"/>
              <a:t>John 14:3</a:t>
            </a:r>
            <a:r>
              <a:rPr lang="en-US" dirty="0"/>
              <a:t>. </a:t>
            </a: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The question then that is first and foremost is by what shall we be judged????</a:t>
            </a:r>
          </a:p>
          <a:p>
            <a:pPr marL="0" indent="0">
              <a:buNone/>
            </a:pPr>
            <a:endParaRPr lang="en-US" sz="1600" dirty="0"/>
          </a:p>
          <a:p>
            <a:pPr marL="0" indent="0">
              <a:buNone/>
            </a:pPr>
            <a:r>
              <a:rPr lang="en-US" sz="3200" dirty="0"/>
              <a:t>The passage in </a:t>
            </a:r>
            <a:r>
              <a:rPr lang="en-US" sz="3200" b="1" dirty="0"/>
              <a:t>Rom 2:5-11 </a:t>
            </a:r>
            <a:r>
              <a:rPr lang="en-US" sz="3200" dirty="0"/>
              <a:t>gives us a good answer to that:  </a:t>
            </a:r>
            <a:r>
              <a:rPr lang="en-US" sz="3200" b="1" dirty="0"/>
              <a:t>“</a:t>
            </a:r>
            <a:r>
              <a:rPr lang="en-US" sz="3200" dirty="0"/>
              <a:t>But because of your stubbornness and unrepentant heart you are storing up wrath for yourself on the day of wrath and revelation of the righteous judgment of God, </a:t>
            </a:r>
            <a:r>
              <a:rPr lang="en-US" sz="3200" b="1" baseline="30000" dirty="0"/>
              <a:t>6 </a:t>
            </a:r>
            <a:r>
              <a:rPr lang="en-US" sz="3200" dirty="0"/>
              <a:t>who </a:t>
            </a:r>
            <a:r>
              <a:rPr lang="en-US" sz="3200" cap="small" dirty="0"/>
              <a:t>will repay each person according to his deeds</a:t>
            </a:r>
            <a:r>
              <a:rPr lang="en-US" sz="3200" dirty="0"/>
              <a:t>: </a:t>
            </a:r>
            <a:r>
              <a:rPr lang="en-US" sz="3200" b="1" baseline="30000" dirty="0"/>
              <a:t>7 </a:t>
            </a:r>
            <a:r>
              <a:rPr lang="en-US" sz="3200" dirty="0"/>
              <a:t>to those who by perseverance in doing good seek glory, honor, and immortality, </a:t>
            </a:r>
            <a:r>
              <a:rPr lang="en-US" sz="3200" i="1" dirty="0"/>
              <a:t>He will give</a:t>
            </a:r>
            <a:r>
              <a:rPr lang="en-US" sz="3200" dirty="0"/>
              <a:t> eternal life; </a:t>
            </a:r>
            <a:r>
              <a:rPr lang="en-US" dirty="0"/>
              <a:t>….</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34EF-0233-0523-E1AE-6E837D396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61A42-103C-FA81-5A92-C38FD363C2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01EF2B2-1299-8D2C-72F6-8B7BF6546096}"/>
              </a:ext>
            </a:extLst>
          </p:cNvPr>
          <p:cNvSpPr>
            <a:spLocks noGrp="1"/>
          </p:cNvSpPr>
          <p:nvPr>
            <p:ph idx="1"/>
          </p:nvPr>
        </p:nvSpPr>
        <p:spPr>
          <a:xfrm>
            <a:off x="628650" y="379562"/>
            <a:ext cx="7886700" cy="5891842"/>
          </a:xfrm>
        </p:spPr>
        <p:txBody>
          <a:bodyPr>
            <a:normAutofit/>
          </a:bodyPr>
          <a:lstStyle/>
          <a:p>
            <a:pPr marL="0" indent="0">
              <a:buNone/>
            </a:pPr>
            <a:r>
              <a:rPr lang="en-US" sz="3200" b="1" baseline="30000" dirty="0"/>
              <a:t>8 </a:t>
            </a:r>
            <a:r>
              <a:rPr lang="en-US" sz="3200" dirty="0"/>
              <a:t>but to those who are self-serving and do not obey the truth, but obey unrighteousness, </a:t>
            </a:r>
            <a:r>
              <a:rPr lang="en-US" sz="3200" i="1" dirty="0"/>
              <a:t>He will give</a:t>
            </a:r>
            <a:r>
              <a:rPr lang="en-US" sz="3200" dirty="0"/>
              <a:t> wrath and indignation. </a:t>
            </a:r>
            <a:r>
              <a:rPr lang="en-US" sz="3200" b="1" baseline="30000" dirty="0"/>
              <a:t>9 </a:t>
            </a:r>
            <a:r>
              <a:rPr lang="en-US" sz="3200" i="1" dirty="0"/>
              <a:t>There will be</a:t>
            </a:r>
            <a:r>
              <a:rPr lang="en-US" sz="3200" dirty="0"/>
              <a:t> tribulation and distress for every soul of mankind who does evil, for the Jew first and also for the Greek, </a:t>
            </a:r>
            <a:r>
              <a:rPr lang="en-US" sz="3200" b="1" baseline="30000" dirty="0"/>
              <a:t>10 </a:t>
            </a:r>
            <a:r>
              <a:rPr lang="en-US" sz="3200" dirty="0"/>
              <a:t>but glory, honor, and peace to everyone who does what is good, to the Jew first and also to the Greek. </a:t>
            </a:r>
            <a:r>
              <a:rPr lang="en-US" sz="3200" b="1" baseline="30000" dirty="0"/>
              <a:t>11 </a:t>
            </a:r>
            <a:r>
              <a:rPr lang="en-US" sz="3200" dirty="0"/>
              <a:t>For there is no partiality with God.”</a:t>
            </a:r>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40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dirty="0"/>
              <a:t>You can see in this passage that there are two recipients of God’s judgement: one is those who have rejected God’s instruction and lived a self-indulgent lifestyle and will therefore receive condemnation and destruction. </a:t>
            </a:r>
            <a:r>
              <a:rPr lang="en-US" b="1" dirty="0"/>
              <a:t>2 Thess 1:8 “</a:t>
            </a:r>
            <a:r>
              <a:rPr lang="en-US" dirty="0"/>
              <a:t>dealing out retribution to those who do not know God and to those who do not obey the gospel of our Lord Jesus.”   </a:t>
            </a:r>
            <a:r>
              <a:rPr lang="en-US" b="1" dirty="0"/>
              <a:t>Mtt 3:41-43 “</a:t>
            </a:r>
            <a:r>
              <a:rPr lang="en-US" dirty="0"/>
              <a:t>The Son of Man will send forth His angels, and they will gather out of His kingdom all stumbling blocks, and those who commit lawlessness, and will throw them into the furnace of fire; in that place there will be weeping and gnashing of teeth. </a:t>
            </a:r>
            <a:r>
              <a:rPr lang="en-US" b="1" dirty="0"/>
              <a:t>Then the righteous will shine forth as the sun in the kingdom of their Father</a:t>
            </a:r>
            <a:r>
              <a:rPr lang="en-US" dirty="0"/>
              <a:t>.” </a:t>
            </a:r>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buNone/>
            </a:pPr>
            <a:r>
              <a:rPr lang="en-US" dirty="0"/>
              <a:t>“</a:t>
            </a:r>
            <a:r>
              <a:rPr lang="en-US" b="1" dirty="0"/>
              <a:t>Then the righteous will shine forth as the sun in the kingdom of their Father</a:t>
            </a:r>
            <a:r>
              <a:rPr lang="en-US" dirty="0"/>
              <a:t>.” </a:t>
            </a:r>
          </a:p>
          <a:p>
            <a:pPr marL="0" indent="0">
              <a:buNone/>
            </a:pPr>
            <a:endParaRPr lang="en-US" dirty="0"/>
          </a:p>
          <a:p>
            <a:pPr marL="0" indent="0">
              <a:buNone/>
            </a:pPr>
            <a:r>
              <a:rPr lang="en-US" sz="3200" dirty="0"/>
              <a:t>And here you can see the second group at Judgement Day shining like the sun. This second group are those who were found to be ‘</a:t>
            </a:r>
            <a:r>
              <a:rPr lang="en-US" sz="3200" b="1" dirty="0"/>
              <a:t>righteous</a:t>
            </a:r>
            <a:r>
              <a:rPr lang="en-US" sz="3200" dirty="0"/>
              <a:t>’.</a:t>
            </a:r>
          </a:p>
          <a:p>
            <a:pPr marL="0" indent="0">
              <a:buNone/>
            </a:pPr>
            <a:endParaRPr lang="en-US" sz="3200" dirty="0"/>
          </a:p>
          <a:p>
            <a:pPr marL="0" indent="0" algn="ctr">
              <a:buNone/>
            </a:pPr>
            <a:r>
              <a:rPr lang="en-US" sz="3200" dirty="0"/>
              <a:t>So now a second question arises and asks –  what makes one righteous???</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b="1" dirty="0"/>
              <a:t>James 2:17</a:t>
            </a:r>
            <a:r>
              <a:rPr lang="en-US" sz="3200" dirty="0"/>
              <a:t> tells us that faith without works is dead.  </a:t>
            </a:r>
          </a:p>
          <a:p>
            <a:pPr marL="0" indent="0">
              <a:spcBef>
                <a:spcPts val="0"/>
              </a:spcBef>
              <a:spcAft>
                <a:spcPts val="600"/>
              </a:spcAft>
              <a:buNone/>
            </a:pPr>
            <a:r>
              <a:rPr lang="en-US" sz="3200" b="1" dirty="0"/>
              <a:t>Eph 2:10 </a:t>
            </a:r>
            <a:r>
              <a:rPr lang="en-US" sz="3200" dirty="0"/>
              <a:t>tells us that we are Christ’s workmanship, created in Him for good works.  Paul indicates to women in    </a:t>
            </a:r>
          </a:p>
          <a:p>
            <a:pPr marL="0" indent="0">
              <a:spcBef>
                <a:spcPts val="0"/>
              </a:spcBef>
              <a:spcAft>
                <a:spcPts val="600"/>
              </a:spcAft>
              <a:buNone/>
            </a:pPr>
            <a:r>
              <a:rPr lang="en-US" sz="3200" b="1" dirty="0"/>
              <a:t>1 Tim 2:10</a:t>
            </a:r>
            <a:r>
              <a:rPr lang="en-US" sz="3200" dirty="0"/>
              <a:t> that their claim to godliness will be seen by their good works.    Later in </a:t>
            </a:r>
            <a:r>
              <a:rPr lang="en-US" sz="3200" b="1" dirty="0"/>
              <a:t>5:10 </a:t>
            </a:r>
            <a:r>
              <a:rPr lang="en-US" sz="3200" dirty="0"/>
              <a:t> Paul stresses the need for recognized widows to be seen as one who serves and provides good work in support of others.    Later, </a:t>
            </a:r>
            <a:r>
              <a:rPr lang="en-US" sz="3200" b="1" dirty="0"/>
              <a:t>6:17,18,19 </a:t>
            </a:r>
            <a:r>
              <a:rPr lang="en-US" sz="3200" dirty="0"/>
              <a:t> Paul instructs the rich to be “rich in good works”. </a:t>
            </a:r>
          </a:p>
        </p:txBody>
      </p:sp>
    </p:spTree>
    <p:extLst>
      <p:ext uri="{BB962C8B-B14F-4D97-AF65-F5344CB8AC3E}">
        <p14:creationId xmlns:p14="http://schemas.microsoft.com/office/powerpoint/2010/main" val="327048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spcBef>
                <a:spcPts val="0"/>
              </a:spcBef>
              <a:spcAft>
                <a:spcPts val="600"/>
              </a:spcAft>
              <a:buNone/>
            </a:pPr>
            <a:r>
              <a:rPr lang="en-US" sz="3200" dirty="0"/>
              <a:t>The importance of doing these good works is because they are signs of the Holy Spirit working within us. </a:t>
            </a:r>
          </a:p>
          <a:p>
            <a:pPr marL="0" indent="0">
              <a:spcBef>
                <a:spcPts val="0"/>
              </a:spcBef>
              <a:spcAft>
                <a:spcPts val="600"/>
              </a:spcAft>
              <a:buNone/>
            </a:pPr>
            <a:r>
              <a:rPr lang="en-US" sz="3200" b="1" dirty="0"/>
              <a:t>Rom 8:11 </a:t>
            </a:r>
            <a:r>
              <a:rPr lang="en-US" sz="3200" dirty="0"/>
              <a:t>“But if the Spirit of Him who raised Jesus from the dead dwells in you, He who raised Christ Jesus from the dead will also give life to your mortal bodies through His Spirit who dwells in you.” </a:t>
            </a:r>
          </a:p>
          <a:p>
            <a:pPr marL="0" indent="0">
              <a:spcBef>
                <a:spcPts val="0"/>
              </a:spcBef>
              <a:spcAft>
                <a:spcPts val="600"/>
              </a:spcAft>
              <a:buNone/>
            </a:pPr>
            <a:r>
              <a:rPr lang="en-US" sz="3200" dirty="0"/>
              <a:t>James speaks to this ‘LIFE’ as living faith; our spiritual life brings forth works as James stipulates, </a:t>
            </a:r>
            <a:r>
              <a:rPr lang="en-US" sz="3200" b="1" dirty="0"/>
              <a:t>James 2:18.</a:t>
            </a:r>
            <a:r>
              <a:rPr lang="en-US" sz="3200" dirty="0"/>
              <a:t>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457</TotalTime>
  <Words>1687</Words>
  <Application>Microsoft Office PowerPoint</Application>
  <PresentationFormat>On-screen Show (4:3)</PresentationFormat>
  <Paragraphs>50</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2026-08-26T18:52:25Z</dcterms:modified>
</cp:coreProperties>
</file>