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84" r:id="rId2"/>
    <p:sldId id="297" r:id="rId3"/>
    <p:sldId id="296" r:id="rId4"/>
    <p:sldId id="295" r:id="rId5"/>
    <p:sldId id="294" r:id="rId6"/>
    <p:sldId id="293" r:id="rId7"/>
    <p:sldId id="292" r:id="rId8"/>
    <p:sldId id="291" r:id="rId9"/>
    <p:sldId id="290" r:id="rId10"/>
    <p:sldId id="288" r:id="rId11"/>
    <p:sldId id="287" r:id="rId12"/>
    <p:sldId id="286" r:id="rId13"/>
    <p:sldId id="285"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569" autoAdjust="0"/>
    <p:restoredTop sz="94660"/>
  </p:normalViewPr>
  <p:slideViewPr>
    <p:cSldViewPr snapToGrid="0">
      <p:cViewPr varScale="1">
        <p:scale>
          <a:sx n="111" d="100"/>
          <a:sy n="111" d="100"/>
        </p:scale>
        <p:origin x="558" y="12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54A5AE-C351-4E47-A971-56934F80CB60}"/>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A1B610C6-18FA-4F1B-9F74-7ADA30CE97C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43116AAF-2FCF-4EA5-AA12-05FF7DFC1A47}"/>
              </a:ext>
            </a:extLst>
          </p:cNvPr>
          <p:cNvSpPr>
            <a:spLocks noGrp="1"/>
          </p:cNvSpPr>
          <p:nvPr>
            <p:ph type="dt" sz="half" idx="10"/>
          </p:nvPr>
        </p:nvSpPr>
        <p:spPr/>
        <p:txBody>
          <a:bodyPr/>
          <a:lstStyle/>
          <a:p>
            <a:fld id="{7BE50499-A6AE-48C1-B673-103C7BE2B98D}" type="datetimeFigureOut">
              <a:rPr lang="en-US" smtClean="0"/>
              <a:t>4/19/2022</a:t>
            </a:fld>
            <a:endParaRPr lang="en-US"/>
          </a:p>
        </p:txBody>
      </p:sp>
      <p:sp>
        <p:nvSpPr>
          <p:cNvPr id="5" name="Footer Placeholder 4">
            <a:extLst>
              <a:ext uri="{FF2B5EF4-FFF2-40B4-BE49-F238E27FC236}">
                <a16:creationId xmlns:a16="http://schemas.microsoft.com/office/drawing/2014/main" id="{E3532607-079C-4FDA-A0DE-2C3572CA6D9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1DBBE08-5BB6-4640-930B-BE2344DDE216}"/>
              </a:ext>
            </a:extLst>
          </p:cNvPr>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41263371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7D9E48-475F-4975-8ECA-36C21C7E247D}"/>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9E8E6554-52CA-4A44-97C6-790904A76B9F}"/>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CB8C905-3441-4320-B8FC-D77AEC184E9A}"/>
              </a:ext>
            </a:extLst>
          </p:cNvPr>
          <p:cNvSpPr>
            <a:spLocks noGrp="1"/>
          </p:cNvSpPr>
          <p:nvPr>
            <p:ph type="dt" sz="half" idx="10"/>
          </p:nvPr>
        </p:nvSpPr>
        <p:spPr/>
        <p:txBody>
          <a:bodyPr/>
          <a:lstStyle/>
          <a:p>
            <a:fld id="{7BE50499-A6AE-48C1-B673-103C7BE2B98D}" type="datetimeFigureOut">
              <a:rPr lang="en-US" smtClean="0"/>
              <a:t>4/19/2022</a:t>
            </a:fld>
            <a:endParaRPr lang="en-US"/>
          </a:p>
        </p:txBody>
      </p:sp>
      <p:sp>
        <p:nvSpPr>
          <p:cNvPr id="5" name="Footer Placeholder 4">
            <a:extLst>
              <a:ext uri="{FF2B5EF4-FFF2-40B4-BE49-F238E27FC236}">
                <a16:creationId xmlns:a16="http://schemas.microsoft.com/office/drawing/2014/main" id="{7E28180D-14A6-495B-9588-B3394512D98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8FD6CA5-36F3-43DD-8F3B-886643523422}"/>
              </a:ext>
            </a:extLst>
          </p:cNvPr>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193796586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CEDF3E74-7C18-4687-B16F-322DB90D63EA}"/>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D37A1B5E-4B65-4C2D-A110-3F57628F39E3}"/>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490EEC0-B70F-46F0-A073-FAF8D638EA3A}"/>
              </a:ext>
            </a:extLst>
          </p:cNvPr>
          <p:cNvSpPr>
            <a:spLocks noGrp="1"/>
          </p:cNvSpPr>
          <p:nvPr>
            <p:ph type="dt" sz="half" idx="10"/>
          </p:nvPr>
        </p:nvSpPr>
        <p:spPr/>
        <p:txBody>
          <a:bodyPr/>
          <a:lstStyle/>
          <a:p>
            <a:fld id="{7BE50499-A6AE-48C1-B673-103C7BE2B98D}" type="datetimeFigureOut">
              <a:rPr lang="en-US" smtClean="0"/>
              <a:t>4/19/2022</a:t>
            </a:fld>
            <a:endParaRPr lang="en-US"/>
          </a:p>
        </p:txBody>
      </p:sp>
      <p:sp>
        <p:nvSpPr>
          <p:cNvPr id="5" name="Footer Placeholder 4">
            <a:extLst>
              <a:ext uri="{FF2B5EF4-FFF2-40B4-BE49-F238E27FC236}">
                <a16:creationId xmlns:a16="http://schemas.microsoft.com/office/drawing/2014/main" id="{41418439-026C-4AA0-A631-EEFE5AFCA15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86F3F5B-51C0-4967-9249-BF17DC0D5907}"/>
              </a:ext>
            </a:extLst>
          </p:cNvPr>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400902270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FCC862-BB5D-49E9-AFC8-3E7517CE5F0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B5FAB6F9-FB89-4F0C-B1BD-305D95B3BE26}"/>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25F36F7-6A69-4604-8A3B-F537752C0323}"/>
              </a:ext>
            </a:extLst>
          </p:cNvPr>
          <p:cNvSpPr>
            <a:spLocks noGrp="1"/>
          </p:cNvSpPr>
          <p:nvPr>
            <p:ph type="dt" sz="half" idx="10"/>
          </p:nvPr>
        </p:nvSpPr>
        <p:spPr/>
        <p:txBody>
          <a:bodyPr/>
          <a:lstStyle/>
          <a:p>
            <a:fld id="{7BE50499-A6AE-48C1-B673-103C7BE2B98D}" type="datetimeFigureOut">
              <a:rPr lang="en-US" smtClean="0"/>
              <a:t>4/19/2022</a:t>
            </a:fld>
            <a:endParaRPr lang="en-US"/>
          </a:p>
        </p:txBody>
      </p:sp>
      <p:sp>
        <p:nvSpPr>
          <p:cNvPr id="5" name="Footer Placeholder 4">
            <a:extLst>
              <a:ext uri="{FF2B5EF4-FFF2-40B4-BE49-F238E27FC236}">
                <a16:creationId xmlns:a16="http://schemas.microsoft.com/office/drawing/2014/main" id="{55F8A997-52D6-4077-8E03-17E56FA005C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F71B490-1CFE-4BEE-923F-52CF4E3637E7}"/>
              </a:ext>
            </a:extLst>
          </p:cNvPr>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30013342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9ECE63-5462-4A14-931C-FA71C50004C9}"/>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D446BB3A-B2CB-4322-8F37-2F776D402174}"/>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7449C904-3C6A-4476-86B8-B8A9A3C001AB}"/>
              </a:ext>
            </a:extLst>
          </p:cNvPr>
          <p:cNvSpPr>
            <a:spLocks noGrp="1"/>
          </p:cNvSpPr>
          <p:nvPr>
            <p:ph type="dt" sz="half" idx="10"/>
          </p:nvPr>
        </p:nvSpPr>
        <p:spPr/>
        <p:txBody>
          <a:bodyPr/>
          <a:lstStyle/>
          <a:p>
            <a:fld id="{7BE50499-A6AE-48C1-B673-103C7BE2B98D}" type="datetimeFigureOut">
              <a:rPr lang="en-US" smtClean="0"/>
              <a:t>4/19/2022</a:t>
            </a:fld>
            <a:endParaRPr lang="en-US"/>
          </a:p>
        </p:txBody>
      </p:sp>
      <p:sp>
        <p:nvSpPr>
          <p:cNvPr id="5" name="Footer Placeholder 4">
            <a:extLst>
              <a:ext uri="{FF2B5EF4-FFF2-40B4-BE49-F238E27FC236}">
                <a16:creationId xmlns:a16="http://schemas.microsoft.com/office/drawing/2014/main" id="{BBD68101-47A4-4F7D-9FE9-B8E30C1DA57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CED73F5-0D0A-45EF-A51A-C49B0BE49F54}"/>
              </a:ext>
            </a:extLst>
          </p:cNvPr>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18786864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23887D-6AA7-4572-B308-BCD608E987E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B6DD6440-6250-464B-8EAF-1F752F107B47}"/>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B07E6576-9A72-47B6-B694-83CEF85FB1CD}"/>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6727928E-501D-4CE2-B061-8A3431DF8A01}"/>
              </a:ext>
            </a:extLst>
          </p:cNvPr>
          <p:cNvSpPr>
            <a:spLocks noGrp="1"/>
          </p:cNvSpPr>
          <p:nvPr>
            <p:ph type="dt" sz="half" idx="10"/>
          </p:nvPr>
        </p:nvSpPr>
        <p:spPr/>
        <p:txBody>
          <a:bodyPr/>
          <a:lstStyle/>
          <a:p>
            <a:fld id="{7BE50499-A6AE-48C1-B673-103C7BE2B98D}" type="datetimeFigureOut">
              <a:rPr lang="en-US" smtClean="0"/>
              <a:t>4/19/2022</a:t>
            </a:fld>
            <a:endParaRPr lang="en-US"/>
          </a:p>
        </p:txBody>
      </p:sp>
      <p:sp>
        <p:nvSpPr>
          <p:cNvPr id="6" name="Footer Placeholder 5">
            <a:extLst>
              <a:ext uri="{FF2B5EF4-FFF2-40B4-BE49-F238E27FC236}">
                <a16:creationId xmlns:a16="http://schemas.microsoft.com/office/drawing/2014/main" id="{E40DFC91-A167-431F-9057-2829A6F34DA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0077B65-96DF-4E28-B715-E863CB70E097}"/>
              </a:ext>
            </a:extLst>
          </p:cNvPr>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5561872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C64017-6B16-4A5D-9C7B-5DE34DE7A5E2}"/>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70F95CBC-A5BD-43F5-B2F2-86D7C3E7ECA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17343084-56AF-44A7-B855-913FC41B9125}"/>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87FD8B68-BF3F-441A-99CD-254AA6625B3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4BDF69C7-5971-4727-A020-04C781537562}"/>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D2CB6CA4-198E-4E91-97AC-8A10196E523A}"/>
              </a:ext>
            </a:extLst>
          </p:cNvPr>
          <p:cNvSpPr>
            <a:spLocks noGrp="1"/>
          </p:cNvSpPr>
          <p:nvPr>
            <p:ph type="dt" sz="half" idx="10"/>
          </p:nvPr>
        </p:nvSpPr>
        <p:spPr/>
        <p:txBody>
          <a:bodyPr/>
          <a:lstStyle/>
          <a:p>
            <a:fld id="{7BE50499-A6AE-48C1-B673-103C7BE2B98D}" type="datetimeFigureOut">
              <a:rPr lang="en-US" smtClean="0"/>
              <a:t>4/19/2022</a:t>
            </a:fld>
            <a:endParaRPr lang="en-US"/>
          </a:p>
        </p:txBody>
      </p:sp>
      <p:sp>
        <p:nvSpPr>
          <p:cNvPr id="8" name="Footer Placeholder 7">
            <a:extLst>
              <a:ext uri="{FF2B5EF4-FFF2-40B4-BE49-F238E27FC236}">
                <a16:creationId xmlns:a16="http://schemas.microsoft.com/office/drawing/2014/main" id="{8EB96E44-C26D-44CD-8F54-62A14FD093BE}"/>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61E324ED-C676-40E8-8BE6-0266220C0766}"/>
              </a:ext>
            </a:extLst>
          </p:cNvPr>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43736073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BB9417-0777-4BA1-BA52-FDCC514A9A93}"/>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4D67ABE4-13F8-4922-AD78-1C31855F739D}"/>
              </a:ext>
            </a:extLst>
          </p:cNvPr>
          <p:cNvSpPr>
            <a:spLocks noGrp="1"/>
          </p:cNvSpPr>
          <p:nvPr>
            <p:ph type="dt" sz="half" idx="10"/>
          </p:nvPr>
        </p:nvSpPr>
        <p:spPr/>
        <p:txBody>
          <a:bodyPr/>
          <a:lstStyle/>
          <a:p>
            <a:fld id="{7BE50499-A6AE-48C1-B673-103C7BE2B98D}" type="datetimeFigureOut">
              <a:rPr lang="en-US" smtClean="0"/>
              <a:t>4/19/2022</a:t>
            </a:fld>
            <a:endParaRPr lang="en-US"/>
          </a:p>
        </p:txBody>
      </p:sp>
      <p:sp>
        <p:nvSpPr>
          <p:cNvPr id="4" name="Footer Placeholder 3">
            <a:extLst>
              <a:ext uri="{FF2B5EF4-FFF2-40B4-BE49-F238E27FC236}">
                <a16:creationId xmlns:a16="http://schemas.microsoft.com/office/drawing/2014/main" id="{13D164A4-4D2C-41C1-8524-9F65BA6A8877}"/>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515FF248-B8BA-4150-A00C-186CE719C8B3}"/>
              </a:ext>
            </a:extLst>
          </p:cNvPr>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20210330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47377A0-0733-4A75-8616-84A12F186C14}"/>
              </a:ext>
            </a:extLst>
          </p:cNvPr>
          <p:cNvSpPr>
            <a:spLocks noGrp="1"/>
          </p:cNvSpPr>
          <p:nvPr>
            <p:ph type="dt" sz="half" idx="10"/>
          </p:nvPr>
        </p:nvSpPr>
        <p:spPr/>
        <p:txBody>
          <a:bodyPr/>
          <a:lstStyle/>
          <a:p>
            <a:fld id="{7BE50499-A6AE-48C1-B673-103C7BE2B98D}" type="datetimeFigureOut">
              <a:rPr lang="en-US" smtClean="0"/>
              <a:t>4/19/2022</a:t>
            </a:fld>
            <a:endParaRPr lang="en-US"/>
          </a:p>
        </p:txBody>
      </p:sp>
      <p:sp>
        <p:nvSpPr>
          <p:cNvPr id="3" name="Footer Placeholder 2">
            <a:extLst>
              <a:ext uri="{FF2B5EF4-FFF2-40B4-BE49-F238E27FC236}">
                <a16:creationId xmlns:a16="http://schemas.microsoft.com/office/drawing/2014/main" id="{1AEC5F02-62B2-4B4F-803E-1090F3484A6F}"/>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07D959FD-AD2C-42C9-8F26-15E6F58A54E3}"/>
              </a:ext>
            </a:extLst>
          </p:cNvPr>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16313334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A5886B-5D7E-4A10-908D-30B7FB8C517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AA8C3749-A5E0-4531-B5F1-2BE08419DF8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294E15FA-E61F-4379-9AB6-CA58D34DCE4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B7F3305-9B2D-4923-A927-E158791267FD}"/>
              </a:ext>
            </a:extLst>
          </p:cNvPr>
          <p:cNvSpPr>
            <a:spLocks noGrp="1"/>
          </p:cNvSpPr>
          <p:nvPr>
            <p:ph type="dt" sz="half" idx="10"/>
          </p:nvPr>
        </p:nvSpPr>
        <p:spPr/>
        <p:txBody>
          <a:bodyPr/>
          <a:lstStyle/>
          <a:p>
            <a:fld id="{7BE50499-A6AE-48C1-B673-103C7BE2B98D}" type="datetimeFigureOut">
              <a:rPr lang="en-US" smtClean="0"/>
              <a:t>4/19/2022</a:t>
            </a:fld>
            <a:endParaRPr lang="en-US"/>
          </a:p>
        </p:txBody>
      </p:sp>
      <p:sp>
        <p:nvSpPr>
          <p:cNvPr id="6" name="Footer Placeholder 5">
            <a:extLst>
              <a:ext uri="{FF2B5EF4-FFF2-40B4-BE49-F238E27FC236}">
                <a16:creationId xmlns:a16="http://schemas.microsoft.com/office/drawing/2014/main" id="{557996DB-2D2C-41E4-B6AC-46F1D2F2E49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B726247-8101-4CE2-8EAB-71B99994813A}"/>
              </a:ext>
            </a:extLst>
          </p:cNvPr>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17247577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5A75DB-5964-46A1-9004-F0EC17676CA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47F92C83-54D6-481B-9B6C-16AFA578120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EC06DD13-3CEA-40B4-82C8-B3CD0C3ABFD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C059726-0053-457B-B3F5-9FC0E1732B09}"/>
              </a:ext>
            </a:extLst>
          </p:cNvPr>
          <p:cNvSpPr>
            <a:spLocks noGrp="1"/>
          </p:cNvSpPr>
          <p:nvPr>
            <p:ph type="dt" sz="half" idx="10"/>
          </p:nvPr>
        </p:nvSpPr>
        <p:spPr/>
        <p:txBody>
          <a:bodyPr/>
          <a:lstStyle/>
          <a:p>
            <a:fld id="{7BE50499-A6AE-48C1-B673-103C7BE2B98D}" type="datetimeFigureOut">
              <a:rPr lang="en-US" smtClean="0"/>
              <a:t>4/19/2022</a:t>
            </a:fld>
            <a:endParaRPr lang="en-US"/>
          </a:p>
        </p:txBody>
      </p:sp>
      <p:sp>
        <p:nvSpPr>
          <p:cNvPr id="6" name="Footer Placeholder 5">
            <a:extLst>
              <a:ext uri="{FF2B5EF4-FFF2-40B4-BE49-F238E27FC236}">
                <a16:creationId xmlns:a16="http://schemas.microsoft.com/office/drawing/2014/main" id="{1AB55749-9C7E-4F9D-86D3-25F447C0BBC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EDAA849-F407-4374-9AEE-232F8A2DFA33}"/>
              </a:ext>
            </a:extLst>
          </p:cNvPr>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32692778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00CC0FB-CE63-4999-9F8C-077A0099B1B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B79731BA-C8BE-4F84-9DB5-049CB15EBF6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AB17F6D-760F-450D-B407-A52E70C3D89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BE50499-A6AE-48C1-B673-103C7BE2B98D}" type="datetimeFigureOut">
              <a:rPr lang="en-US" smtClean="0"/>
              <a:t>4/19/2022</a:t>
            </a:fld>
            <a:endParaRPr lang="en-US"/>
          </a:p>
        </p:txBody>
      </p:sp>
      <p:sp>
        <p:nvSpPr>
          <p:cNvPr id="5" name="Footer Placeholder 4">
            <a:extLst>
              <a:ext uri="{FF2B5EF4-FFF2-40B4-BE49-F238E27FC236}">
                <a16:creationId xmlns:a16="http://schemas.microsoft.com/office/drawing/2014/main" id="{BBCB98E6-FCDE-4B86-AE10-9A1A30A3107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341B8878-05DA-4E69-88C9-E49F0079BBB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A481562-F4D4-4232-B131-04FC508A6797}" type="slidenum">
              <a:rPr lang="en-US" smtClean="0"/>
              <a:t>‹#›</a:t>
            </a:fld>
            <a:endParaRPr lang="en-US"/>
          </a:p>
        </p:txBody>
      </p:sp>
    </p:spTree>
    <p:extLst>
      <p:ext uri="{BB962C8B-B14F-4D97-AF65-F5344CB8AC3E}">
        <p14:creationId xmlns:p14="http://schemas.microsoft.com/office/powerpoint/2010/main" val="410958010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838200" y="365126"/>
            <a:ext cx="10515600" cy="96268"/>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838200" y="528506"/>
            <a:ext cx="10515600" cy="5648457"/>
          </a:xfrm>
        </p:spPr>
        <p:txBody>
          <a:bodyPr>
            <a:normAutofit/>
          </a:bodyPr>
          <a:lstStyle/>
          <a:p>
            <a:pPr marL="0" marR="0" indent="0" algn="ctr">
              <a:lnSpc>
                <a:spcPct val="107000"/>
              </a:lnSpc>
              <a:spcBef>
                <a:spcPts val="0"/>
              </a:spcBef>
              <a:spcAft>
                <a:spcPts val="800"/>
              </a:spcAft>
              <a:buNone/>
            </a:pPr>
            <a:r>
              <a:rPr lang="en-US" sz="3600" b="1" dirty="0">
                <a:effectLst/>
                <a:latin typeface="Calibri" panose="020F0502020204030204" pitchFamily="34" charset="0"/>
                <a:ea typeface="Calibri" panose="020F0502020204030204" pitchFamily="34" charset="0"/>
                <a:cs typeface="Calibri" panose="020F0502020204030204" pitchFamily="34" charset="0"/>
              </a:rPr>
              <a:t>The Blessing of Giving</a:t>
            </a:r>
          </a:p>
          <a:p>
            <a:pPr marL="0" marR="0" indent="0" algn="ctr">
              <a:lnSpc>
                <a:spcPct val="107000"/>
              </a:lnSpc>
              <a:spcBef>
                <a:spcPts val="0"/>
              </a:spcBef>
              <a:spcAft>
                <a:spcPts val="800"/>
              </a:spcAft>
              <a:buNone/>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lgn="ctr">
              <a:lnSpc>
                <a:spcPct val="107000"/>
              </a:lnSpc>
              <a:spcBef>
                <a:spcPts val="0"/>
              </a:spcBef>
              <a:spcAft>
                <a:spcPts val="800"/>
              </a:spcAft>
              <a:buNone/>
            </a:pPr>
            <a:r>
              <a:rPr lang="en-US" sz="3600" dirty="0">
                <a:effectLst/>
                <a:latin typeface="Calibri" panose="020F0502020204030204" pitchFamily="34" charset="0"/>
                <a:ea typeface="Calibri" panose="020F0502020204030204" pitchFamily="34" charset="0"/>
                <a:cs typeface="Calibri" panose="020F0502020204030204" pitchFamily="34" charset="0"/>
              </a:rPr>
              <a:t>“</a:t>
            </a:r>
            <a:r>
              <a:rPr lang="en-US" sz="3600" i="1" dirty="0">
                <a:effectLst/>
                <a:latin typeface="Calibri" panose="020F0502020204030204" pitchFamily="34" charset="0"/>
                <a:ea typeface="Calibri" panose="020F0502020204030204" pitchFamily="34" charset="0"/>
                <a:cs typeface="Calibri" panose="020F0502020204030204" pitchFamily="34" charset="0"/>
              </a:rPr>
              <a:t>the Lord Jesus, Himself, said: ‘It is more blessed to give than to receive</a:t>
            </a:r>
            <a:r>
              <a:rPr lang="en-US" sz="3600" dirty="0">
                <a:effectLst/>
                <a:latin typeface="Calibri" panose="020F0502020204030204" pitchFamily="34" charset="0"/>
                <a:ea typeface="Calibri" panose="020F0502020204030204" pitchFamily="34" charset="0"/>
                <a:cs typeface="Calibri" panose="020F0502020204030204" pitchFamily="34" charset="0"/>
              </a:rPr>
              <a:t>”  Acts 20:35</a:t>
            </a:r>
          </a:p>
          <a:p>
            <a:pPr marL="0" marR="0" indent="0" algn="ctr">
              <a:lnSpc>
                <a:spcPct val="107000"/>
              </a:lnSpc>
              <a:spcBef>
                <a:spcPts val="0"/>
              </a:spcBef>
              <a:spcAft>
                <a:spcPts val="800"/>
              </a:spcAft>
              <a:buNone/>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lgn="ctr">
              <a:lnSpc>
                <a:spcPct val="107000"/>
              </a:lnSpc>
              <a:spcBef>
                <a:spcPts val="0"/>
              </a:spcBef>
              <a:spcAft>
                <a:spcPts val="800"/>
              </a:spcAft>
              <a:buNone/>
            </a:pPr>
            <a:r>
              <a:rPr lang="en-US" sz="3600" dirty="0">
                <a:effectLst/>
                <a:latin typeface="Calibri" panose="020F0502020204030204" pitchFamily="34" charset="0"/>
                <a:ea typeface="Calibri" panose="020F0502020204030204" pitchFamily="34" charset="0"/>
                <a:cs typeface="Times New Roman" panose="02020603050405020304" pitchFamily="18" charset="0"/>
              </a:rPr>
              <a:t>“</a:t>
            </a:r>
            <a:r>
              <a:rPr lang="en-US" sz="3600" i="1" dirty="0">
                <a:effectLst/>
                <a:latin typeface="Calibri" panose="020F0502020204030204" pitchFamily="34" charset="0"/>
                <a:ea typeface="Calibri" panose="020F0502020204030204" pitchFamily="34" charset="0"/>
                <a:cs typeface="Times New Roman" panose="02020603050405020304" pitchFamily="18" charset="0"/>
              </a:rPr>
              <a:t>for God loves a cheerful giver</a:t>
            </a:r>
            <a:r>
              <a:rPr lang="en-US" sz="3600" dirty="0">
                <a:effectLst/>
                <a:latin typeface="Calibri" panose="020F0502020204030204" pitchFamily="34" charset="0"/>
                <a:ea typeface="Calibri" panose="020F0502020204030204" pitchFamily="34" charset="0"/>
                <a:cs typeface="Times New Roman" panose="02020603050405020304" pitchFamily="18" charset="0"/>
              </a:rPr>
              <a:t>”  2 Cor 9:7</a:t>
            </a:r>
          </a:p>
          <a:p>
            <a:pPr marL="0" indent="0" algn="ctr">
              <a:buNone/>
            </a:pPr>
            <a:endParaRPr lang="en-US" sz="4000" dirty="0"/>
          </a:p>
        </p:txBody>
      </p:sp>
    </p:spTree>
    <p:extLst>
      <p:ext uri="{BB962C8B-B14F-4D97-AF65-F5344CB8AC3E}">
        <p14:creationId xmlns:p14="http://schemas.microsoft.com/office/powerpoint/2010/main" val="9624844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838200" y="365126"/>
            <a:ext cx="10515600" cy="96268"/>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838200" y="528506"/>
            <a:ext cx="10515600" cy="5648457"/>
          </a:xfrm>
        </p:spPr>
        <p:txBody>
          <a:bodyPr>
            <a:normAutofit/>
          </a:bodyPr>
          <a:lstStyle/>
          <a:p>
            <a:pPr marL="0" marR="0" indent="0">
              <a:buNone/>
            </a:pPr>
            <a:r>
              <a:rPr lang="en-US" b="1" dirty="0">
                <a:effectLst/>
                <a:latin typeface="Times New Roman" panose="02020603050405020304" pitchFamily="18" charset="0"/>
                <a:ea typeface="Times New Roman" panose="02020603050405020304" pitchFamily="18" charset="0"/>
              </a:rPr>
              <a:t>Gal 6:7,8</a:t>
            </a:r>
            <a:r>
              <a:rPr lang="en-US" dirty="0">
                <a:effectLst/>
                <a:latin typeface="Times New Roman" panose="02020603050405020304" pitchFamily="18" charset="0"/>
                <a:ea typeface="Times New Roman" panose="02020603050405020304" pitchFamily="18" charset="0"/>
              </a:rPr>
              <a:t> “Do not be deceived: God cannot be mocked. A man reaps what he sows. The one who sows to please his sinful nature, from that nature will reap destruction; the one who sows to please the Spirit, from the Spirit will reap eternal life.      </a:t>
            </a:r>
          </a:p>
          <a:p>
            <a:pPr marL="0" marR="0" indent="0">
              <a:buNone/>
            </a:pPr>
            <a:r>
              <a:rPr lang="en-US" b="1" dirty="0">
                <a:effectLst/>
                <a:latin typeface="Times New Roman" panose="02020603050405020304" pitchFamily="18" charset="0"/>
                <a:ea typeface="Times New Roman" panose="02020603050405020304" pitchFamily="18" charset="0"/>
              </a:rPr>
              <a:t>2 Cor 7:10 ‘</a:t>
            </a:r>
            <a:r>
              <a:rPr lang="en-US" dirty="0">
                <a:effectLst/>
                <a:latin typeface="Times New Roman" panose="02020603050405020304" pitchFamily="18" charset="0"/>
                <a:ea typeface="Times New Roman" panose="02020603050405020304" pitchFamily="18" charset="0"/>
              </a:rPr>
              <a:t>For the sorrow that is according to the will of God produces a repentance without regret, leading to salvation”    </a:t>
            </a:r>
          </a:p>
          <a:p>
            <a:pPr marL="0" marR="0"/>
            <a:r>
              <a:rPr lang="en-US" dirty="0">
                <a:solidFill>
                  <a:srgbClr val="00B050"/>
                </a:solidFill>
                <a:effectLst/>
                <a:latin typeface="Times New Roman" panose="02020603050405020304" pitchFamily="18" charset="0"/>
                <a:ea typeface="Times New Roman" panose="02020603050405020304" pitchFamily="18" charset="0"/>
              </a:rPr>
              <a:t>And might I add – a changed life:  </a:t>
            </a:r>
            <a:r>
              <a:rPr lang="en-US" dirty="0">
                <a:effectLst/>
                <a:latin typeface="Times New Roman" panose="02020603050405020304" pitchFamily="18" charset="0"/>
                <a:ea typeface="Times New Roman" panose="02020603050405020304" pitchFamily="18" charset="0"/>
              </a:rPr>
              <a:t>  </a:t>
            </a:r>
            <a:r>
              <a:rPr lang="en-US" b="1" dirty="0">
                <a:effectLst/>
                <a:latin typeface="Times New Roman" panose="02020603050405020304" pitchFamily="18" charset="0"/>
                <a:ea typeface="Times New Roman" panose="02020603050405020304" pitchFamily="18" charset="0"/>
              </a:rPr>
              <a:t>Rom 12:2  “</a:t>
            </a:r>
            <a:r>
              <a:rPr lang="en-US" dirty="0">
                <a:effectLst/>
                <a:latin typeface="Times New Roman" panose="02020603050405020304" pitchFamily="18" charset="0"/>
                <a:ea typeface="Times New Roman" panose="02020603050405020304" pitchFamily="18" charset="0"/>
              </a:rPr>
              <a:t>Do not conform any longer to the pattern of this world, but be transformed by the renewing of your mind. Then you will be able to test and approve what God’s will is—His good, pleasing and perfect will.”   </a:t>
            </a:r>
          </a:p>
        </p:txBody>
      </p:sp>
    </p:spTree>
    <p:extLst>
      <p:ext uri="{BB962C8B-B14F-4D97-AF65-F5344CB8AC3E}">
        <p14:creationId xmlns:p14="http://schemas.microsoft.com/office/powerpoint/2010/main" val="82623904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838200" y="365126"/>
            <a:ext cx="10515600" cy="96268"/>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838200" y="528506"/>
            <a:ext cx="10515600" cy="5648457"/>
          </a:xfrm>
        </p:spPr>
        <p:txBody>
          <a:bodyPr>
            <a:normAutofit/>
          </a:bodyPr>
          <a:lstStyle/>
          <a:p>
            <a:pPr marL="0" marR="0" indent="0">
              <a:lnSpc>
                <a:spcPct val="107000"/>
              </a:lnSpc>
              <a:spcBef>
                <a:spcPts val="0"/>
              </a:spcBef>
              <a:spcAft>
                <a:spcPts val="800"/>
              </a:spcAft>
              <a:buNone/>
            </a:pPr>
            <a:r>
              <a:rPr lang="en-US" dirty="0">
                <a:effectLst/>
                <a:latin typeface="Calibri" panose="020F0502020204030204" pitchFamily="34" charset="0"/>
                <a:ea typeface="Calibri" panose="020F0502020204030204" pitchFamily="34" charset="0"/>
                <a:cs typeface="Calibri" panose="020F0502020204030204" pitchFamily="34" charset="0"/>
              </a:rPr>
              <a:t>Giving is one aspect of the larger biblical theme of stewardship. Stewardship includes the careful </a:t>
            </a:r>
            <a:r>
              <a:rPr lang="en-US" b="1" dirty="0">
                <a:effectLst/>
                <a:latin typeface="Calibri" panose="020F0502020204030204" pitchFamily="34" charset="0"/>
                <a:ea typeface="Calibri" panose="020F0502020204030204" pitchFamily="34" charset="0"/>
                <a:cs typeface="Calibri" panose="020F0502020204030204" pitchFamily="34" charset="0"/>
              </a:rPr>
              <a:t>caretaking of all that God has entrusted to us</a:t>
            </a:r>
            <a:r>
              <a:rPr lang="en-US" dirty="0">
                <a:effectLst/>
                <a:latin typeface="Calibri" panose="020F0502020204030204" pitchFamily="34" charset="0"/>
                <a:ea typeface="Calibri" panose="020F0502020204030204" pitchFamily="34" charset="0"/>
                <a:cs typeface="Calibri" panose="020F0502020204030204" pitchFamily="34" charset="0"/>
              </a:rPr>
              <a:t> </a:t>
            </a:r>
            <a:r>
              <a:rPr lang="en-US" b="1" dirty="0">
                <a:solidFill>
                  <a:srgbClr val="FF0000"/>
                </a:solidFill>
                <a:effectLst/>
                <a:latin typeface="Calibri" panose="020F0502020204030204" pitchFamily="34" charset="0"/>
                <a:ea typeface="Calibri" panose="020F0502020204030204" pitchFamily="34" charset="0"/>
                <a:cs typeface="Calibri" panose="020F0502020204030204" pitchFamily="34" charset="0"/>
              </a:rPr>
              <a:t>for His purposes </a:t>
            </a:r>
            <a:r>
              <a:rPr lang="en-US" b="1" dirty="0">
                <a:effectLst/>
                <a:latin typeface="Calibri" panose="020F0502020204030204" pitchFamily="34" charset="0"/>
                <a:ea typeface="Calibri" panose="020F0502020204030204" pitchFamily="34" charset="0"/>
                <a:cs typeface="Calibri" panose="020F0502020204030204" pitchFamily="34" charset="0"/>
              </a:rPr>
              <a:t>and not our own (</a:t>
            </a:r>
            <a:r>
              <a:rPr lang="en-US" dirty="0">
                <a:effectLst/>
                <a:latin typeface="Calibri" panose="020F0502020204030204" pitchFamily="34" charset="0"/>
                <a:ea typeface="Calibri" panose="020F0502020204030204" pitchFamily="34" charset="0"/>
                <a:cs typeface="Calibri" panose="020F0502020204030204" pitchFamily="34" charset="0"/>
              </a:rPr>
              <a:t>not My will but Thine be done):  time, talents</a:t>
            </a:r>
            <a:r>
              <a:rPr lang="en-US" b="1" dirty="0">
                <a:effectLst/>
                <a:latin typeface="Calibri" panose="020F0502020204030204" pitchFamily="34" charset="0"/>
                <a:ea typeface="Calibri" panose="020F0502020204030204" pitchFamily="34" charset="0"/>
                <a:cs typeface="Calibri" panose="020F0502020204030204" pitchFamily="34" charset="0"/>
              </a:rPr>
              <a:t>, treasure</a:t>
            </a:r>
            <a:r>
              <a:rPr lang="en-US" dirty="0">
                <a:effectLst/>
                <a:latin typeface="Calibri" panose="020F0502020204030204" pitchFamily="34" charset="0"/>
                <a:ea typeface="Calibri" panose="020F0502020204030204" pitchFamily="34" charset="0"/>
                <a:cs typeface="Calibri" panose="020F0502020204030204" pitchFamily="34" charset="0"/>
              </a:rPr>
              <a:t>, spiritual gifts, relationships (power and influence).</a:t>
            </a:r>
            <a:endParaRPr lang="en-US"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lnSpc>
                <a:spcPct val="107000"/>
              </a:lnSpc>
              <a:spcBef>
                <a:spcPts val="0"/>
              </a:spcBef>
              <a:spcAft>
                <a:spcPts val="800"/>
              </a:spcAft>
              <a:buNone/>
            </a:pPr>
            <a:endParaRPr lang="en-US" dirty="0">
              <a:solidFill>
                <a:srgbClr val="00B050"/>
              </a:solidFill>
              <a:effectLst/>
              <a:latin typeface="Calibri" panose="020F0502020204030204" pitchFamily="34" charset="0"/>
              <a:ea typeface="Calibri" panose="020F0502020204030204" pitchFamily="34" charset="0"/>
              <a:cs typeface="Calibri" panose="020F0502020204030204" pitchFamily="34" charset="0"/>
            </a:endParaRPr>
          </a:p>
          <a:p>
            <a:pPr marL="0" marR="0" indent="0">
              <a:lnSpc>
                <a:spcPct val="107000"/>
              </a:lnSpc>
              <a:spcBef>
                <a:spcPts val="0"/>
              </a:spcBef>
              <a:spcAft>
                <a:spcPts val="800"/>
              </a:spcAft>
              <a:buNone/>
            </a:pPr>
            <a:r>
              <a:rPr lang="en-US" dirty="0">
                <a:solidFill>
                  <a:srgbClr val="00B050"/>
                </a:solidFill>
                <a:effectLst/>
                <a:latin typeface="Calibri" panose="020F0502020204030204" pitchFamily="34" charset="0"/>
                <a:ea typeface="Calibri" panose="020F0502020204030204" pitchFamily="34" charset="0"/>
                <a:cs typeface="Calibri" panose="020F0502020204030204" pitchFamily="34" charset="0"/>
              </a:rPr>
              <a:t>Our GIVING is not restricted to our finances!!!</a:t>
            </a:r>
            <a:endParaRPr lang="en-US"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4817711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838200" y="365126"/>
            <a:ext cx="10515600" cy="96268"/>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838200" y="528506"/>
            <a:ext cx="10515600" cy="5648457"/>
          </a:xfrm>
        </p:spPr>
        <p:txBody>
          <a:bodyPr>
            <a:normAutofit lnSpcReduction="10000"/>
          </a:bodyPr>
          <a:lstStyle/>
          <a:p>
            <a:pPr marL="0" indent="0">
              <a:buNone/>
            </a:pPr>
            <a:r>
              <a:rPr lang="en-US" sz="1800" dirty="0">
                <a:solidFill>
                  <a:srgbClr val="FF0000"/>
                </a:solidFill>
                <a:effectLst/>
                <a:latin typeface="Calibri" panose="020F0502020204030204" pitchFamily="34" charset="0"/>
                <a:ea typeface="Calibri" panose="020F0502020204030204" pitchFamily="34" charset="0"/>
                <a:cs typeface="Calibri" panose="020F0502020204030204" pitchFamily="34" charset="0"/>
              </a:rPr>
              <a:t>6). Giving honors God. </a:t>
            </a:r>
            <a:r>
              <a:rPr lang="en-US" sz="1800" dirty="0">
                <a:effectLst/>
                <a:latin typeface="Calibri" panose="020F0502020204030204" pitchFamily="34" charset="0"/>
                <a:ea typeface="Calibri" panose="020F0502020204030204" pitchFamily="34" charset="0"/>
                <a:cs typeface="Calibri" panose="020F0502020204030204" pitchFamily="34" charset="0"/>
              </a:rPr>
              <a:t> </a:t>
            </a:r>
          </a:p>
          <a:p>
            <a:pPr marL="0" indent="0">
              <a:buNone/>
            </a:pPr>
            <a:r>
              <a:rPr lang="en-US" sz="2000" b="1" dirty="0">
                <a:effectLst/>
                <a:latin typeface="Calibri" panose="020F0502020204030204" pitchFamily="34" charset="0"/>
                <a:ea typeface="Times New Roman" panose="02020603050405020304" pitchFamily="18" charset="0"/>
                <a:cs typeface="Calibri" panose="020F0502020204030204" pitchFamily="34" charset="0"/>
              </a:rPr>
              <a:t>Col 3:23,24 </a:t>
            </a:r>
            <a:r>
              <a:rPr lang="en-US" b="1" dirty="0">
                <a:effectLst/>
                <a:latin typeface="Calibri" panose="020F0502020204030204" pitchFamily="34" charset="0"/>
                <a:ea typeface="Times New Roman" panose="02020603050405020304" pitchFamily="18" charset="0"/>
                <a:cs typeface="Calibri" panose="020F0502020204030204" pitchFamily="34" charset="0"/>
              </a:rPr>
              <a:t>“</a:t>
            </a:r>
            <a:r>
              <a:rPr lang="en-US" dirty="0">
                <a:effectLst/>
                <a:latin typeface="Calibri" panose="020F0502020204030204" pitchFamily="34" charset="0"/>
                <a:ea typeface="Times New Roman" panose="02020603050405020304" pitchFamily="18" charset="0"/>
                <a:cs typeface="Calibri" panose="020F0502020204030204" pitchFamily="34" charset="0"/>
              </a:rPr>
              <a:t>Whatever you do, work heartily, </a:t>
            </a:r>
            <a:r>
              <a:rPr lang="en-US" b="1" dirty="0">
                <a:effectLst/>
                <a:latin typeface="Calibri" panose="020F0502020204030204" pitchFamily="34" charset="0"/>
                <a:ea typeface="Times New Roman" panose="02020603050405020304" pitchFamily="18" charset="0"/>
                <a:cs typeface="Calibri" panose="020F0502020204030204" pitchFamily="34" charset="0"/>
              </a:rPr>
              <a:t>as for the Lord</a:t>
            </a:r>
            <a:r>
              <a:rPr lang="en-US" dirty="0">
                <a:effectLst/>
                <a:latin typeface="Calibri" panose="020F0502020204030204" pitchFamily="34" charset="0"/>
                <a:ea typeface="Times New Roman" panose="02020603050405020304" pitchFamily="18" charset="0"/>
                <a:cs typeface="Calibri" panose="020F0502020204030204" pitchFamily="34" charset="0"/>
              </a:rPr>
              <a:t> and not for men, knowing that from the Lord you will receive the inheritance as your reward. You are serving the Lord Christ.”         </a:t>
            </a:r>
            <a:r>
              <a:rPr lang="en-US" sz="2000" b="1" dirty="0">
                <a:effectLst/>
                <a:latin typeface="Calibri" panose="020F0502020204030204" pitchFamily="34" charset="0"/>
                <a:ea typeface="Times New Roman" panose="02020603050405020304" pitchFamily="18" charset="0"/>
                <a:cs typeface="Calibri" panose="020F0502020204030204" pitchFamily="34" charset="0"/>
              </a:rPr>
              <a:t>Heb 6:10 </a:t>
            </a:r>
            <a:r>
              <a:rPr lang="en-US" dirty="0">
                <a:effectLst/>
                <a:latin typeface="Calibri" panose="020F0502020204030204" pitchFamily="34" charset="0"/>
                <a:ea typeface="Times New Roman" panose="02020603050405020304" pitchFamily="18" charset="0"/>
                <a:cs typeface="Calibri" panose="020F0502020204030204" pitchFamily="34" charset="0"/>
              </a:rPr>
              <a:t>“</a:t>
            </a:r>
            <a:r>
              <a:rPr lang="en-US" dirty="0">
                <a:effectLst/>
                <a:latin typeface="Calibri" panose="020F0502020204030204" pitchFamily="34" charset="0"/>
                <a:ea typeface="Calibri" panose="020F0502020204030204" pitchFamily="34" charset="0"/>
                <a:cs typeface="Calibri" panose="020F0502020204030204" pitchFamily="34" charset="0"/>
              </a:rPr>
              <a:t>For </a:t>
            </a:r>
            <a:r>
              <a:rPr lang="en-US" b="1" dirty="0">
                <a:effectLst/>
                <a:latin typeface="Calibri" panose="020F0502020204030204" pitchFamily="34" charset="0"/>
                <a:ea typeface="Calibri" panose="020F0502020204030204" pitchFamily="34" charset="0"/>
                <a:cs typeface="Calibri" panose="020F0502020204030204" pitchFamily="34" charset="0"/>
              </a:rPr>
              <a:t>God is not unjust so as to overlook your work</a:t>
            </a:r>
            <a:r>
              <a:rPr lang="en-US" dirty="0">
                <a:effectLst/>
                <a:latin typeface="Calibri" panose="020F0502020204030204" pitchFamily="34" charset="0"/>
                <a:ea typeface="Calibri" panose="020F0502020204030204" pitchFamily="34" charset="0"/>
                <a:cs typeface="Calibri" panose="020F0502020204030204" pitchFamily="34" charset="0"/>
              </a:rPr>
              <a:t> and </a:t>
            </a:r>
            <a:r>
              <a:rPr lang="en-US" dirty="0">
                <a:solidFill>
                  <a:srgbClr val="FF0000"/>
                </a:solidFill>
                <a:effectLst/>
                <a:latin typeface="Calibri" panose="020F0502020204030204" pitchFamily="34" charset="0"/>
                <a:ea typeface="Calibri" panose="020F0502020204030204" pitchFamily="34" charset="0"/>
                <a:cs typeface="Calibri" panose="020F0502020204030204" pitchFamily="34" charset="0"/>
              </a:rPr>
              <a:t>the love that you have shown for His name</a:t>
            </a:r>
            <a:r>
              <a:rPr lang="en-US" dirty="0">
                <a:effectLst/>
                <a:latin typeface="Calibri" panose="020F0502020204030204" pitchFamily="34" charset="0"/>
                <a:ea typeface="Calibri" panose="020F0502020204030204" pitchFamily="34" charset="0"/>
                <a:cs typeface="Calibri" panose="020F0502020204030204" pitchFamily="34" charset="0"/>
              </a:rPr>
              <a:t> </a:t>
            </a:r>
            <a:r>
              <a:rPr lang="en-US" b="1" dirty="0">
                <a:effectLst/>
                <a:latin typeface="Calibri" panose="020F0502020204030204" pitchFamily="34" charset="0"/>
                <a:ea typeface="Calibri" panose="020F0502020204030204" pitchFamily="34" charset="0"/>
                <a:cs typeface="Calibri" panose="020F0502020204030204" pitchFamily="34" charset="0"/>
              </a:rPr>
              <a:t>in serving the saints</a:t>
            </a:r>
            <a:r>
              <a:rPr lang="en-US" dirty="0">
                <a:effectLst/>
                <a:latin typeface="Calibri" panose="020F0502020204030204" pitchFamily="34" charset="0"/>
                <a:ea typeface="Calibri" panose="020F0502020204030204" pitchFamily="34" charset="0"/>
                <a:cs typeface="Calibri" panose="020F0502020204030204" pitchFamily="34" charset="0"/>
              </a:rPr>
              <a:t>, as you still do.”     </a:t>
            </a:r>
          </a:p>
          <a:p>
            <a:pPr marL="0" indent="0">
              <a:buNone/>
            </a:pPr>
            <a:r>
              <a:rPr lang="en-US" sz="2000" b="1" dirty="0">
                <a:effectLst/>
                <a:latin typeface="Calibri" panose="020F0502020204030204" pitchFamily="34" charset="0"/>
                <a:ea typeface="Calibri" panose="020F0502020204030204" pitchFamily="34" charset="0"/>
                <a:cs typeface="Times New Roman" panose="02020603050405020304" pitchFamily="18" charset="0"/>
              </a:rPr>
              <a:t>2 Corinthians 9:13</a:t>
            </a:r>
            <a:r>
              <a:rPr lang="en-US" b="1" dirty="0">
                <a:effectLst/>
                <a:latin typeface="Calibri" panose="020F0502020204030204" pitchFamily="34" charset="0"/>
                <a:ea typeface="Calibri" panose="020F0502020204030204" pitchFamily="34" charset="0"/>
                <a:cs typeface="Times New Roman" panose="02020603050405020304" pitchFamily="18" charset="0"/>
              </a:rPr>
              <a:t> “Because of the proof </a:t>
            </a:r>
            <a:r>
              <a:rPr lang="en-US" dirty="0">
                <a:effectLst/>
                <a:latin typeface="Calibri" panose="020F0502020204030204" pitchFamily="34" charset="0"/>
                <a:ea typeface="Calibri" panose="020F0502020204030204" pitchFamily="34" charset="0"/>
                <a:cs typeface="Times New Roman" panose="02020603050405020304" pitchFamily="18" charset="0"/>
              </a:rPr>
              <a:t>given by this ministry, they will glorify God for your obedience to your confession of the gospel of Christ, and the generosity of your contribution for them and for all others.”   </a:t>
            </a:r>
          </a:p>
          <a:p>
            <a:pPr marL="0" indent="0">
              <a:buNone/>
            </a:pPr>
            <a:r>
              <a:rPr lang="en-US" sz="2000" b="1" dirty="0">
                <a:effectLst/>
                <a:latin typeface="Calibri" panose="020F0502020204030204" pitchFamily="34" charset="0"/>
                <a:ea typeface="Calibri" panose="020F0502020204030204" pitchFamily="34" charset="0"/>
                <a:cs typeface="Times New Roman" panose="02020603050405020304" pitchFamily="18" charset="0"/>
              </a:rPr>
              <a:t>Mt 5:16 </a:t>
            </a:r>
            <a:r>
              <a:rPr lang="en-US" b="1" dirty="0">
                <a:effectLst/>
                <a:latin typeface="Calibri" panose="020F0502020204030204" pitchFamily="34" charset="0"/>
                <a:ea typeface="Calibri" panose="020F0502020204030204" pitchFamily="34" charset="0"/>
                <a:cs typeface="Times New Roman" panose="02020603050405020304" pitchFamily="18" charset="0"/>
              </a:rPr>
              <a:t>“</a:t>
            </a:r>
            <a:r>
              <a:rPr lang="en-US" dirty="0">
                <a:effectLst/>
                <a:latin typeface="Calibri" panose="020F0502020204030204" pitchFamily="34" charset="0"/>
                <a:ea typeface="Calibri" panose="020F0502020204030204" pitchFamily="34" charset="0"/>
                <a:cs typeface="Times New Roman" panose="02020603050405020304" pitchFamily="18" charset="0"/>
              </a:rPr>
              <a:t>Let your light shine before men in such a way that they may see your good works, and </a:t>
            </a:r>
            <a:r>
              <a:rPr lang="en-US" b="1" dirty="0">
                <a:effectLst/>
                <a:latin typeface="Calibri" panose="020F0502020204030204" pitchFamily="34" charset="0"/>
                <a:ea typeface="Calibri" panose="020F0502020204030204" pitchFamily="34" charset="0"/>
                <a:cs typeface="Times New Roman" panose="02020603050405020304" pitchFamily="18" charset="0"/>
              </a:rPr>
              <a:t>glorify your Father </a:t>
            </a:r>
            <a:r>
              <a:rPr lang="en-US" dirty="0">
                <a:effectLst/>
                <a:latin typeface="Calibri" panose="020F0502020204030204" pitchFamily="34" charset="0"/>
                <a:ea typeface="Calibri" panose="020F0502020204030204" pitchFamily="34" charset="0"/>
                <a:cs typeface="Times New Roman" panose="02020603050405020304" pitchFamily="18" charset="0"/>
              </a:rPr>
              <a:t>who is in heaven.”     </a:t>
            </a:r>
          </a:p>
          <a:p>
            <a:pPr marL="0" indent="0">
              <a:buNone/>
            </a:pPr>
            <a:r>
              <a:rPr lang="en-US" sz="2000" b="1" dirty="0">
                <a:effectLst/>
                <a:latin typeface="Calibri" panose="020F0502020204030204" pitchFamily="34" charset="0"/>
                <a:ea typeface="Calibri" panose="020F0502020204030204" pitchFamily="34" charset="0"/>
                <a:cs typeface="Times New Roman" panose="02020603050405020304" pitchFamily="18" charset="0"/>
              </a:rPr>
              <a:t>1 Peter 2:12 </a:t>
            </a:r>
            <a:r>
              <a:rPr lang="en-US" b="1" dirty="0">
                <a:effectLst/>
                <a:latin typeface="Calibri" panose="020F0502020204030204" pitchFamily="34" charset="0"/>
                <a:ea typeface="Calibri" panose="020F0502020204030204" pitchFamily="34" charset="0"/>
                <a:cs typeface="Times New Roman" panose="02020603050405020304" pitchFamily="18" charset="0"/>
              </a:rPr>
              <a:t>“</a:t>
            </a:r>
            <a:r>
              <a:rPr lang="en-US" dirty="0">
                <a:effectLst/>
                <a:latin typeface="Calibri" panose="020F0502020204030204" pitchFamily="34" charset="0"/>
                <a:ea typeface="Calibri" panose="020F0502020204030204" pitchFamily="34" charset="0"/>
                <a:cs typeface="Times New Roman" panose="02020603050405020304" pitchFamily="18" charset="0"/>
              </a:rPr>
              <a:t>keep your behavior excellent among the Gentiles so that they may, because of your good deeds, glorify God in the day of visitation.” </a:t>
            </a:r>
          </a:p>
        </p:txBody>
      </p:sp>
    </p:spTree>
    <p:extLst>
      <p:ext uri="{BB962C8B-B14F-4D97-AF65-F5344CB8AC3E}">
        <p14:creationId xmlns:p14="http://schemas.microsoft.com/office/powerpoint/2010/main" val="311028327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838200" y="365126"/>
            <a:ext cx="10515600" cy="96268"/>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838200" y="528506"/>
            <a:ext cx="10515600" cy="5648457"/>
          </a:xfrm>
        </p:spPr>
        <p:txBody>
          <a:bodyPr>
            <a:normAutofit/>
          </a:bodyPr>
          <a:lstStyle/>
          <a:p>
            <a:pPr marL="0" indent="0">
              <a:buNone/>
            </a:pPr>
            <a:r>
              <a:rPr lang="en-US" sz="2400" b="1" dirty="0">
                <a:effectLst/>
                <a:latin typeface="Calibri" panose="020F0502020204030204" pitchFamily="34" charset="0"/>
                <a:ea typeface="Calibri" panose="020F0502020204030204" pitchFamily="34" charset="0"/>
                <a:cs typeface="Times New Roman" panose="02020603050405020304" pitchFamily="18" charset="0"/>
              </a:rPr>
              <a:t>Luke 14:12-14    </a:t>
            </a:r>
            <a:r>
              <a:rPr lang="en-US" b="1" dirty="0">
                <a:effectLst/>
                <a:latin typeface="Calibri" panose="020F0502020204030204" pitchFamily="34" charset="0"/>
                <a:ea typeface="Calibri" panose="020F0502020204030204" pitchFamily="34" charset="0"/>
                <a:cs typeface="Times New Roman" panose="02020603050405020304" pitchFamily="18" charset="0"/>
              </a:rPr>
              <a:t>“</a:t>
            </a:r>
            <a:r>
              <a:rPr lang="en-US" dirty="0">
                <a:effectLst/>
                <a:latin typeface="Calibri" panose="020F0502020204030204" pitchFamily="34" charset="0"/>
                <a:ea typeface="Calibri" panose="020F0502020204030204" pitchFamily="34" charset="0"/>
                <a:cs typeface="Times New Roman" panose="02020603050405020304" pitchFamily="18" charset="0"/>
              </a:rPr>
              <a:t>He also went on to say to the man who had invited Him, “When you give a dinner or a banquet, do not invite your friends or your brothers or your relatives or rich neighbors, lest they also invite you in return and you be repaid. But when you give a feast, invite the poor, the crippled, the lame, the blind, and you will be blessed, because they cannot repay you. </a:t>
            </a:r>
            <a:r>
              <a:rPr lang="en-US" b="1" dirty="0">
                <a:effectLst/>
                <a:latin typeface="Calibri" panose="020F0502020204030204" pitchFamily="34" charset="0"/>
                <a:ea typeface="Calibri" panose="020F0502020204030204" pitchFamily="34" charset="0"/>
                <a:cs typeface="Times New Roman" panose="02020603050405020304" pitchFamily="18" charset="0"/>
              </a:rPr>
              <a:t>For you will be repaid at the resurrection of the just</a:t>
            </a:r>
            <a:r>
              <a:rPr lang="en-US" dirty="0">
                <a:effectLst/>
                <a:latin typeface="Calibri" panose="020F0502020204030204" pitchFamily="34" charset="0"/>
                <a:ea typeface="Calibri" panose="020F0502020204030204" pitchFamily="34" charset="0"/>
                <a:cs typeface="Times New Roman" panose="02020603050405020304" pitchFamily="18" charset="0"/>
              </a:rPr>
              <a:t>.”</a:t>
            </a:r>
          </a:p>
        </p:txBody>
      </p:sp>
    </p:spTree>
    <p:extLst>
      <p:ext uri="{BB962C8B-B14F-4D97-AF65-F5344CB8AC3E}">
        <p14:creationId xmlns:p14="http://schemas.microsoft.com/office/powerpoint/2010/main" val="97388199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838200" y="365126"/>
            <a:ext cx="10515600" cy="96268"/>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838200" y="528506"/>
            <a:ext cx="10515600" cy="5648457"/>
          </a:xfrm>
        </p:spPr>
        <p:txBody>
          <a:bodyPr>
            <a:normAutofit/>
          </a:bodyPr>
          <a:lstStyle/>
          <a:p>
            <a:pPr marL="0" indent="0">
              <a:buNone/>
            </a:pPr>
            <a:endParaRPr lang="en-US" sz="1200" dirty="0"/>
          </a:p>
          <a:p>
            <a:pPr marL="0" indent="0">
              <a:buNone/>
            </a:pPr>
            <a:r>
              <a:rPr lang="en-US" b="1" dirty="0">
                <a:effectLst/>
                <a:latin typeface="Calibri" panose="020F0502020204030204" pitchFamily="34" charset="0"/>
                <a:ea typeface="Calibri" panose="020F0502020204030204" pitchFamily="34" charset="0"/>
                <a:cs typeface="Calibri" panose="020F0502020204030204" pitchFamily="34" charset="0"/>
              </a:rPr>
              <a:t>Ex 35:20-22      </a:t>
            </a:r>
            <a:r>
              <a:rPr lang="en-US" sz="3200" dirty="0">
                <a:effectLst/>
                <a:latin typeface="Calibri" panose="020F0502020204030204" pitchFamily="34" charset="0"/>
                <a:ea typeface="Calibri" panose="020F0502020204030204" pitchFamily="34" charset="0"/>
                <a:cs typeface="Calibri" panose="020F0502020204030204" pitchFamily="34" charset="0"/>
              </a:rPr>
              <a:t>“Then all the congregation of the sons of Israel departed from Moses’ presence. Everyone whose </a:t>
            </a:r>
            <a:r>
              <a:rPr lang="en-US" sz="3200" b="1" dirty="0">
                <a:effectLst/>
                <a:latin typeface="Calibri" panose="020F0502020204030204" pitchFamily="34" charset="0"/>
                <a:ea typeface="Calibri" panose="020F0502020204030204" pitchFamily="34" charset="0"/>
                <a:cs typeface="Calibri" panose="020F0502020204030204" pitchFamily="34" charset="0"/>
              </a:rPr>
              <a:t>heart stirred him</a:t>
            </a:r>
            <a:r>
              <a:rPr lang="en-US" sz="3200" dirty="0">
                <a:effectLst/>
                <a:latin typeface="Calibri" panose="020F0502020204030204" pitchFamily="34" charset="0"/>
                <a:ea typeface="Calibri" panose="020F0502020204030204" pitchFamily="34" charset="0"/>
                <a:cs typeface="Calibri" panose="020F0502020204030204" pitchFamily="34" charset="0"/>
              </a:rPr>
              <a:t> and </a:t>
            </a:r>
            <a:r>
              <a:rPr lang="en-US" sz="3200" b="1" dirty="0">
                <a:effectLst/>
                <a:latin typeface="Calibri" panose="020F0502020204030204" pitchFamily="34" charset="0"/>
                <a:ea typeface="Calibri" panose="020F0502020204030204" pitchFamily="34" charset="0"/>
                <a:cs typeface="Calibri" panose="020F0502020204030204" pitchFamily="34" charset="0"/>
              </a:rPr>
              <a:t>everyone whose spirit moved him</a:t>
            </a:r>
            <a:r>
              <a:rPr lang="en-US" sz="3200" dirty="0">
                <a:effectLst/>
                <a:latin typeface="Calibri" panose="020F0502020204030204" pitchFamily="34" charset="0"/>
                <a:ea typeface="Calibri" panose="020F0502020204030204" pitchFamily="34" charset="0"/>
                <a:cs typeface="Calibri" panose="020F0502020204030204" pitchFamily="34" charset="0"/>
              </a:rPr>
              <a:t> came and brought the Lord’s </a:t>
            </a:r>
            <a:r>
              <a:rPr lang="en-US" sz="3200" dirty="0">
                <a:solidFill>
                  <a:srgbClr val="FF0000"/>
                </a:solidFill>
                <a:effectLst/>
                <a:latin typeface="Calibri" panose="020F0502020204030204" pitchFamily="34" charset="0"/>
                <a:ea typeface="Calibri" panose="020F0502020204030204" pitchFamily="34" charset="0"/>
                <a:cs typeface="Calibri" panose="020F0502020204030204" pitchFamily="34" charset="0"/>
              </a:rPr>
              <a:t>contribution for the work of the tent of meeting and for all it's service and for the holy garments</a:t>
            </a:r>
            <a:r>
              <a:rPr lang="en-US" sz="3200" dirty="0">
                <a:effectLst/>
                <a:latin typeface="Calibri" panose="020F0502020204030204" pitchFamily="34" charset="0"/>
                <a:ea typeface="Calibri" panose="020F0502020204030204" pitchFamily="34" charset="0"/>
                <a:cs typeface="Calibri" panose="020F0502020204030204" pitchFamily="34" charset="0"/>
              </a:rPr>
              <a:t>. Then, </a:t>
            </a:r>
            <a:r>
              <a:rPr lang="en-US" sz="3200" b="1" dirty="0">
                <a:effectLst/>
                <a:latin typeface="Calibri" panose="020F0502020204030204" pitchFamily="34" charset="0"/>
                <a:ea typeface="Calibri" panose="020F0502020204030204" pitchFamily="34" charset="0"/>
                <a:cs typeface="Calibri" panose="020F0502020204030204" pitchFamily="34" charset="0"/>
              </a:rPr>
              <a:t>all whose hearts moved them, </a:t>
            </a:r>
            <a:r>
              <a:rPr lang="en-US" sz="3200" dirty="0">
                <a:effectLst/>
                <a:latin typeface="Calibri" panose="020F0502020204030204" pitchFamily="34" charset="0"/>
                <a:ea typeface="Calibri" panose="020F0502020204030204" pitchFamily="34" charset="0"/>
                <a:cs typeface="Calibri" panose="020F0502020204030204" pitchFamily="34" charset="0"/>
              </a:rPr>
              <a:t>both men and women, came and brought brooches and earrings and signet rings and bracelets, all articles of gold; so did every man who presented and offering of gold to the Lord.” </a:t>
            </a:r>
            <a:endParaRPr lang="en-US" sz="32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en-US" sz="4000" dirty="0"/>
          </a:p>
        </p:txBody>
      </p:sp>
    </p:spTree>
    <p:extLst>
      <p:ext uri="{BB962C8B-B14F-4D97-AF65-F5344CB8AC3E}">
        <p14:creationId xmlns:p14="http://schemas.microsoft.com/office/powerpoint/2010/main" val="11520132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838200" y="365126"/>
            <a:ext cx="10515600" cy="96268"/>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838200" y="528506"/>
            <a:ext cx="10515600" cy="5648457"/>
          </a:xfrm>
        </p:spPr>
        <p:txBody>
          <a:bodyPr>
            <a:normAutofit lnSpcReduction="10000"/>
          </a:bodyPr>
          <a:lstStyle/>
          <a:p>
            <a:pPr marL="0" marR="0" indent="0">
              <a:lnSpc>
                <a:spcPct val="107000"/>
              </a:lnSpc>
              <a:spcBef>
                <a:spcPts val="0"/>
              </a:spcBef>
              <a:spcAft>
                <a:spcPts val="800"/>
              </a:spcAft>
              <a:buNone/>
            </a:pPr>
            <a:r>
              <a:rPr lang="en-US" b="1" dirty="0">
                <a:solidFill>
                  <a:srgbClr val="7030A0"/>
                </a:solidFill>
                <a:effectLst/>
                <a:latin typeface="Calibri" panose="020F0502020204030204" pitchFamily="34" charset="0"/>
                <a:ea typeface="Calibri" panose="020F0502020204030204" pitchFamily="34" charset="0"/>
                <a:cs typeface="Calibri" panose="020F0502020204030204" pitchFamily="34" charset="0"/>
              </a:rPr>
              <a:t>What Is The Purpose of Giving</a:t>
            </a:r>
            <a:r>
              <a:rPr lang="en-US" dirty="0">
                <a:effectLst/>
                <a:latin typeface="Calibri" panose="020F0502020204030204" pitchFamily="34" charset="0"/>
                <a:ea typeface="Calibri" panose="020F0502020204030204" pitchFamily="34" charset="0"/>
                <a:cs typeface="Calibri" panose="020F0502020204030204" pitchFamily="34" charset="0"/>
              </a:rPr>
              <a:t>:</a:t>
            </a:r>
            <a:endParaRPr lang="en-US"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lnSpc>
                <a:spcPct val="107000"/>
              </a:lnSpc>
              <a:spcBef>
                <a:spcPts val="1200"/>
              </a:spcBef>
              <a:spcAft>
                <a:spcPts val="0"/>
              </a:spcAft>
              <a:buNone/>
            </a:pPr>
            <a:r>
              <a:rPr lang="en-US" b="1" kern="0" dirty="0">
                <a:solidFill>
                  <a:srgbClr val="FF0000"/>
                </a:solidFill>
                <a:effectLst/>
                <a:latin typeface="Calibri" panose="020F0502020204030204" pitchFamily="34" charset="0"/>
                <a:ea typeface="Times New Roman" panose="02020603050405020304" pitchFamily="18" charset="0"/>
                <a:cs typeface="Times New Roman" panose="02020603050405020304" pitchFamily="18" charset="0"/>
              </a:rPr>
              <a:t>1). Giving reflects the character of God and therefore our giving reflects the godly characteristic that is within us. </a:t>
            </a:r>
            <a:r>
              <a:rPr lang="en-US" b="1" kern="0" dirty="0">
                <a:solidFill>
                  <a:srgbClr val="00B050"/>
                </a:solidFill>
                <a:latin typeface="Calibri" panose="020F0502020204030204" pitchFamily="34" charset="0"/>
                <a:ea typeface="Times New Roman" panose="02020603050405020304" pitchFamily="18" charset="0"/>
                <a:cs typeface="Times New Roman" panose="02020603050405020304" pitchFamily="18" charset="0"/>
              </a:rPr>
              <a:t>      </a:t>
            </a:r>
          </a:p>
          <a:p>
            <a:pPr marL="0" marR="0" indent="0">
              <a:lnSpc>
                <a:spcPct val="107000"/>
              </a:lnSpc>
              <a:spcBef>
                <a:spcPts val="1200"/>
              </a:spcBef>
              <a:spcAft>
                <a:spcPts val="0"/>
              </a:spcAft>
              <a:buNone/>
            </a:pPr>
            <a:r>
              <a:rPr lang="en-US" b="1" kern="0" dirty="0">
                <a:effectLst/>
                <a:latin typeface="Calibri" panose="020F0502020204030204" pitchFamily="34" charset="0"/>
                <a:ea typeface="Times New Roman" panose="02020603050405020304" pitchFamily="18" charset="0"/>
                <a:cs typeface="Times New Roman" panose="02020603050405020304" pitchFamily="18" charset="0"/>
              </a:rPr>
              <a:t>Rom 5:8 </a:t>
            </a:r>
            <a:r>
              <a:rPr lang="en-US" kern="0" dirty="0">
                <a:effectLst/>
                <a:latin typeface="Calibri" panose="020F0502020204030204" pitchFamily="34" charset="0"/>
                <a:ea typeface="Times New Roman" panose="02020603050405020304" pitchFamily="18" charset="0"/>
                <a:cs typeface="Times New Roman" panose="02020603050405020304" pitchFamily="18" charset="0"/>
              </a:rPr>
              <a:t>“But God demonstrates His own love for us in this: while we were still sinners, Christ died for us.” </a:t>
            </a:r>
            <a:r>
              <a:rPr lang="en-US" b="1" kern="0" dirty="0">
                <a:effectLst/>
                <a:latin typeface="Calibri" panose="020F0502020204030204" pitchFamily="34" charset="0"/>
                <a:ea typeface="Times New Roman" panose="02020603050405020304" pitchFamily="18" charset="0"/>
                <a:cs typeface="Times New Roman" panose="02020603050405020304" pitchFamily="18" charset="0"/>
              </a:rPr>
              <a:t>    </a:t>
            </a:r>
            <a:r>
              <a:rPr lang="en-US" b="1" kern="1800" dirty="0">
                <a:effectLst/>
                <a:latin typeface="Calibri" panose="020F0502020204030204" pitchFamily="34" charset="0"/>
                <a:ea typeface="Times New Roman" panose="02020603050405020304" pitchFamily="18" charset="0"/>
                <a:cs typeface="Times New Roman" panose="02020603050405020304" pitchFamily="18" charset="0"/>
              </a:rPr>
              <a:t>Titus 2:11-14  </a:t>
            </a:r>
            <a:r>
              <a:rPr lang="en-US" kern="1800" dirty="0">
                <a:effectLst/>
                <a:latin typeface="Calibri" panose="020F0502020204030204" pitchFamily="34" charset="0"/>
                <a:ea typeface="Times New Roman" panose="02020603050405020304" pitchFamily="18" charset="0"/>
                <a:cs typeface="Times New Roman" panose="02020603050405020304" pitchFamily="18" charset="0"/>
              </a:rPr>
              <a:t>“</a:t>
            </a:r>
            <a:r>
              <a:rPr lang="en-US" kern="0" dirty="0">
                <a:effectLst/>
                <a:latin typeface="Calibri" panose="020F0502020204030204" pitchFamily="34" charset="0"/>
                <a:ea typeface="Times New Roman" panose="02020603050405020304" pitchFamily="18" charset="0"/>
                <a:cs typeface="Times New Roman" panose="02020603050405020304" pitchFamily="18" charset="0"/>
              </a:rPr>
              <a:t>For the </a:t>
            </a:r>
            <a:r>
              <a:rPr lang="en-US" kern="0" dirty="0">
                <a:solidFill>
                  <a:srgbClr val="FF0000"/>
                </a:solidFill>
                <a:effectLst/>
                <a:latin typeface="Calibri" panose="020F0502020204030204" pitchFamily="34" charset="0"/>
                <a:ea typeface="Times New Roman" panose="02020603050405020304" pitchFamily="18" charset="0"/>
                <a:cs typeface="Times New Roman" panose="02020603050405020304" pitchFamily="18" charset="0"/>
              </a:rPr>
              <a:t>grace of God </a:t>
            </a:r>
            <a:r>
              <a:rPr lang="en-US" kern="0" dirty="0">
                <a:effectLst/>
                <a:latin typeface="Calibri" panose="020F0502020204030204" pitchFamily="34" charset="0"/>
                <a:ea typeface="Times New Roman" panose="02020603050405020304" pitchFamily="18" charset="0"/>
                <a:cs typeface="Times New Roman" panose="02020603050405020304" pitchFamily="18" charset="0"/>
              </a:rPr>
              <a:t>has appeared, bringing salvation to all people, instructing us to deny ungodliness and worldly desires and to live sensibly, righteously, and in a godly manner in the present age, looking for the blessed hope and the appearing of the glory of our great God and Savior, Christ Jesus, </a:t>
            </a:r>
            <a:r>
              <a:rPr lang="en-US" b="1" kern="0" dirty="0">
                <a:effectLst/>
                <a:latin typeface="Calibri" panose="020F0502020204030204" pitchFamily="34" charset="0"/>
                <a:ea typeface="Times New Roman" panose="02020603050405020304" pitchFamily="18" charset="0"/>
                <a:cs typeface="Times New Roman" panose="02020603050405020304" pitchFamily="18" charset="0"/>
              </a:rPr>
              <a:t>who gave Himself for us </a:t>
            </a:r>
            <a:r>
              <a:rPr lang="en-US" kern="0" dirty="0">
                <a:solidFill>
                  <a:srgbClr val="FF0000"/>
                </a:solidFill>
                <a:effectLst/>
                <a:latin typeface="Calibri" panose="020F0502020204030204" pitchFamily="34" charset="0"/>
                <a:ea typeface="Times New Roman" panose="02020603050405020304" pitchFamily="18" charset="0"/>
                <a:cs typeface="Times New Roman" panose="02020603050405020304" pitchFamily="18" charset="0"/>
              </a:rPr>
              <a:t>to redeem us </a:t>
            </a:r>
            <a:r>
              <a:rPr lang="en-US" kern="0" dirty="0">
                <a:effectLst/>
                <a:latin typeface="Calibri" panose="020F0502020204030204" pitchFamily="34" charset="0"/>
                <a:ea typeface="Times New Roman" panose="02020603050405020304" pitchFamily="18" charset="0"/>
                <a:cs typeface="Times New Roman" panose="02020603050405020304" pitchFamily="18" charset="0"/>
              </a:rPr>
              <a:t>from every lawless deed, and </a:t>
            </a:r>
            <a:r>
              <a:rPr lang="en-US" kern="0" dirty="0">
                <a:solidFill>
                  <a:srgbClr val="0070C0"/>
                </a:solidFill>
                <a:effectLst/>
                <a:latin typeface="Calibri" panose="020F0502020204030204" pitchFamily="34" charset="0"/>
                <a:ea typeface="Times New Roman" panose="02020603050405020304" pitchFamily="18" charset="0"/>
                <a:cs typeface="Times New Roman" panose="02020603050405020304" pitchFamily="18" charset="0"/>
              </a:rPr>
              <a:t>to purify for Himself a people for His own possession, eager for good deeds.</a:t>
            </a:r>
            <a:endParaRPr lang="en-US" kern="0" dirty="0">
              <a:solidFill>
                <a:srgbClr val="0070C0"/>
              </a:solidFill>
              <a:effectLst/>
              <a:latin typeface="Calibri Light" panose="020F0302020204030204" pitchFamily="34" charset="0"/>
              <a:ea typeface="Times New Roman" panose="02020603050405020304" pitchFamily="18" charset="0"/>
              <a:cs typeface="Times New Roman" panose="02020603050405020304" pitchFamily="18" charset="0"/>
            </a:endParaRPr>
          </a:p>
          <a:p>
            <a:pPr marL="0" indent="0">
              <a:buNone/>
            </a:pPr>
            <a:endParaRPr lang="en-US" sz="4000" dirty="0"/>
          </a:p>
        </p:txBody>
      </p:sp>
    </p:spTree>
    <p:extLst>
      <p:ext uri="{BB962C8B-B14F-4D97-AF65-F5344CB8AC3E}">
        <p14:creationId xmlns:p14="http://schemas.microsoft.com/office/powerpoint/2010/main" val="283856038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838200" y="365126"/>
            <a:ext cx="10515600" cy="96268"/>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838200" y="528506"/>
            <a:ext cx="10515600" cy="5648457"/>
          </a:xfrm>
        </p:spPr>
        <p:txBody>
          <a:bodyPr>
            <a:normAutofit/>
          </a:bodyPr>
          <a:lstStyle/>
          <a:p>
            <a:pPr marL="0" marR="0" indent="0">
              <a:lnSpc>
                <a:spcPct val="107000"/>
              </a:lnSpc>
              <a:spcBef>
                <a:spcPts val="0"/>
              </a:spcBef>
              <a:spcAft>
                <a:spcPts val="800"/>
              </a:spcAft>
              <a:buNone/>
            </a:pPr>
            <a:r>
              <a:rPr lang="en-US" b="1" dirty="0">
                <a:solidFill>
                  <a:srgbClr val="7030A0"/>
                </a:solidFill>
                <a:effectLst/>
                <a:latin typeface="Calibri" panose="020F0502020204030204" pitchFamily="34" charset="0"/>
                <a:ea typeface="Calibri" panose="020F0502020204030204" pitchFamily="34" charset="0"/>
                <a:cs typeface="Calibri" panose="020F0502020204030204" pitchFamily="34" charset="0"/>
              </a:rPr>
              <a:t>What Is The Purpose of Giving</a:t>
            </a:r>
            <a:r>
              <a:rPr lang="en-US" dirty="0">
                <a:effectLst/>
                <a:latin typeface="Calibri" panose="020F0502020204030204" pitchFamily="34" charset="0"/>
                <a:ea typeface="Calibri" panose="020F0502020204030204" pitchFamily="34" charset="0"/>
                <a:cs typeface="Calibri" panose="020F0502020204030204" pitchFamily="34" charset="0"/>
              </a:rPr>
              <a:t>: </a:t>
            </a:r>
            <a:endParaRPr lang="en-US"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lnSpc>
                <a:spcPct val="107000"/>
              </a:lnSpc>
              <a:spcBef>
                <a:spcPts val="0"/>
              </a:spcBef>
              <a:spcAft>
                <a:spcPts val="800"/>
              </a:spcAft>
              <a:buNone/>
            </a:pPr>
            <a:r>
              <a:rPr lang="en-US" dirty="0">
                <a:solidFill>
                  <a:srgbClr val="FF0000"/>
                </a:solidFill>
                <a:effectLst/>
                <a:latin typeface="Calibri" panose="020F0502020204030204" pitchFamily="34" charset="0"/>
                <a:ea typeface="Calibri" panose="020F0502020204030204" pitchFamily="34" charset="0"/>
                <a:cs typeface="Calibri" panose="020F0502020204030204" pitchFamily="34" charset="0"/>
              </a:rPr>
              <a:t>2). Giving expresses faith, it illustrates the type of relationship we have with God.</a:t>
            </a:r>
          </a:p>
          <a:p>
            <a:pPr marL="0" indent="0">
              <a:buNone/>
            </a:pPr>
            <a:r>
              <a:rPr lang="en-US" b="1" dirty="0">
                <a:effectLst/>
                <a:latin typeface="Calibri" panose="020F0502020204030204" pitchFamily="34" charset="0"/>
                <a:ea typeface="Calibri" panose="020F0502020204030204" pitchFamily="34" charset="0"/>
              </a:rPr>
              <a:t>Malachi 5:8</a:t>
            </a:r>
            <a:r>
              <a:rPr lang="en-US" dirty="0">
                <a:effectLst/>
                <a:latin typeface="Calibri" panose="020F0502020204030204" pitchFamily="34" charset="0"/>
                <a:ea typeface="Calibri" panose="020F0502020204030204" pitchFamily="34" charset="0"/>
              </a:rPr>
              <a:t> “</a:t>
            </a:r>
            <a:r>
              <a:rPr lang="en-US" dirty="0">
                <a:effectLst/>
                <a:latin typeface="Calibri" panose="020F0502020204030204" pitchFamily="34" charset="0"/>
                <a:ea typeface="Calibri" panose="020F0502020204030204" pitchFamily="34" charset="0"/>
                <a:cs typeface="Times New Roman" panose="02020603050405020304" pitchFamily="18" charset="0"/>
              </a:rPr>
              <a:t>Bring the whole tithe into the storehouse, that there may be food in my house. Test me in this,” says the LORD Almighty, “and see if I will not throw open the floodgates of heaven and pour out so much blessing that there will not be room enough to store it.”   </a:t>
            </a:r>
            <a:r>
              <a:rPr lang="en-US" dirty="0">
                <a:solidFill>
                  <a:srgbClr val="00B050"/>
                </a:solidFill>
                <a:latin typeface="Calibri" panose="020F0502020204030204" pitchFamily="34" charset="0"/>
                <a:ea typeface="Calibri" panose="020F0502020204030204" pitchFamily="34" charset="0"/>
                <a:cs typeface="Times New Roman" panose="02020603050405020304" pitchFamily="18" charset="0"/>
              </a:rPr>
              <a:t> </a:t>
            </a:r>
            <a:r>
              <a:rPr lang="en-US" dirty="0">
                <a:solidFill>
                  <a:srgbClr val="00B050"/>
                </a:solidFill>
                <a:effectLst/>
                <a:latin typeface="Calibri" panose="020F0502020204030204" pitchFamily="34" charset="0"/>
                <a:ea typeface="Calibri" panose="020F0502020204030204" pitchFamily="34" charset="0"/>
                <a:cs typeface="Times New Roman" panose="02020603050405020304" pitchFamily="18" charset="0"/>
              </a:rPr>
              <a:t>  </a:t>
            </a:r>
            <a:r>
              <a:rPr lang="en-US" dirty="0">
                <a:effectLst/>
                <a:latin typeface="Calibri" panose="020F0502020204030204" pitchFamily="34" charset="0"/>
                <a:ea typeface="Calibri" panose="020F0502020204030204" pitchFamily="34" charset="0"/>
                <a:cs typeface="Times New Roman" panose="02020603050405020304" pitchFamily="18" charset="0"/>
              </a:rPr>
              <a:t>                     </a:t>
            </a:r>
            <a:r>
              <a:rPr lang="en-US" b="1" dirty="0">
                <a:effectLst/>
                <a:latin typeface="Calibri" panose="020F0502020204030204" pitchFamily="34" charset="0"/>
                <a:ea typeface="Calibri" panose="020F0502020204030204" pitchFamily="34" charset="0"/>
                <a:cs typeface="Times New Roman" panose="02020603050405020304" pitchFamily="18" charset="0"/>
              </a:rPr>
              <a:t>Is 26:3,4  “</a:t>
            </a:r>
            <a:r>
              <a:rPr lang="en-US" dirty="0">
                <a:effectLst/>
                <a:latin typeface="Calibri" panose="020F0502020204030204" pitchFamily="34" charset="0"/>
                <a:ea typeface="Calibri" panose="020F0502020204030204" pitchFamily="34" charset="0"/>
                <a:cs typeface="Times New Roman" panose="02020603050405020304" pitchFamily="18" charset="0"/>
              </a:rPr>
              <a:t>You will keep in perfect peace those whose minds are steadfast, because they trust in You. Trust in the LORD forever, for the LORD, the LORD Himself, is the Rock eternal.”  </a:t>
            </a:r>
            <a:r>
              <a:rPr lang="en-US" b="1" dirty="0">
                <a:effectLst/>
                <a:latin typeface="Calibri" panose="020F0502020204030204" pitchFamily="34" charset="0"/>
                <a:ea typeface="Calibri" panose="020F0502020204030204" pitchFamily="34" charset="0"/>
                <a:cs typeface="Times New Roman" panose="02020603050405020304" pitchFamily="18" charset="0"/>
              </a:rPr>
              <a:t>   </a:t>
            </a:r>
            <a:r>
              <a:rPr lang="en-US" dirty="0">
                <a:effectLst/>
                <a:latin typeface="Calibri" panose="020F0502020204030204" pitchFamily="34" charset="0"/>
                <a:ea typeface="Calibri" panose="020F0502020204030204" pitchFamily="34" charset="0"/>
                <a:cs typeface="Times New Roman" panose="02020603050405020304" pitchFamily="18" charset="0"/>
              </a:rPr>
              <a:t> </a:t>
            </a:r>
          </a:p>
          <a:p>
            <a:pPr marL="0" indent="0">
              <a:buNone/>
            </a:pPr>
            <a:r>
              <a:rPr lang="en-US" b="1" dirty="0" err="1">
                <a:effectLst/>
                <a:latin typeface="Calibri" panose="020F0502020204030204" pitchFamily="34" charset="0"/>
                <a:ea typeface="Calibri" panose="020F0502020204030204" pitchFamily="34" charset="0"/>
                <a:cs typeface="Times New Roman" panose="02020603050405020304" pitchFamily="18" charset="0"/>
              </a:rPr>
              <a:t>Jer</a:t>
            </a:r>
            <a:r>
              <a:rPr lang="en-US" b="1" dirty="0">
                <a:effectLst/>
                <a:latin typeface="Calibri" panose="020F0502020204030204" pitchFamily="34" charset="0"/>
                <a:ea typeface="Calibri" panose="020F0502020204030204" pitchFamily="34" charset="0"/>
                <a:cs typeface="Times New Roman" panose="02020603050405020304" pitchFamily="18" charset="0"/>
              </a:rPr>
              <a:t> 17:7 “</a:t>
            </a:r>
            <a:r>
              <a:rPr lang="en-US" dirty="0">
                <a:effectLst/>
                <a:latin typeface="Calibri" panose="020F0502020204030204" pitchFamily="34" charset="0"/>
                <a:ea typeface="Calibri" panose="020F0502020204030204" pitchFamily="34" charset="0"/>
                <a:cs typeface="Times New Roman" panose="02020603050405020304" pitchFamily="18" charset="0"/>
              </a:rPr>
              <a:t>Blessed is the one who trusts in the LORD, whose confidence is in Him.” </a:t>
            </a:r>
            <a:endParaRPr lang="en-US" dirty="0"/>
          </a:p>
        </p:txBody>
      </p:sp>
    </p:spTree>
    <p:extLst>
      <p:ext uri="{BB962C8B-B14F-4D97-AF65-F5344CB8AC3E}">
        <p14:creationId xmlns:p14="http://schemas.microsoft.com/office/powerpoint/2010/main" val="310091248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838200" y="365126"/>
            <a:ext cx="10515600" cy="96268"/>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838200" y="528506"/>
            <a:ext cx="10515600" cy="5648457"/>
          </a:xfrm>
        </p:spPr>
        <p:txBody>
          <a:bodyPr>
            <a:normAutofit/>
          </a:bodyPr>
          <a:lstStyle/>
          <a:p>
            <a:pPr marL="0" marR="0" indent="0">
              <a:lnSpc>
                <a:spcPct val="107000"/>
              </a:lnSpc>
              <a:spcBef>
                <a:spcPts val="0"/>
              </a:spcBef>
              <a:spcAft>
                <a:spcPts val="800"/>
              </a:spcAft>
              <a:buNone/>
            </a:pPr>
            <a:r>
              <a:rPr lang="en-US" b="1" dirty="0">
                <a:solidFill>
                  <a:srgbClr val="7030A0"/>
                </a:solidFill>
                <a:effectLst/>
                <a:latin typeface="Calibri" panose="020F0502020204030204" pitchFamily="34" charset="0"/>
                <a:ea typeface="Calibri" panose="020F0502020204030204" pitchFamily="34" charset="0"/>
                <a:cs typeface="Calibri" panose="020F0502020204030204" pitchFamily="34" charset="0"/>
              </a:rPr>
              <a:t>What Is The Purpose of Giving</a:t>
            </a:r>
            <a:r>
              <a:rPr lang="en-US" dirty="0">
                <a:effectLst/>
                <a:latin typeface="Calibri" panose="020F0502020204030204" pitchFamily="34" charset="0"/>
                <a:ea typeface="Calibri" panose="020F0502020204030204" pitchFamily="34" charset="0"/>
                <a:cs typeface="Calibri" panose="020F0502020204030204" pitchFamily="34" charset="0"/>
              </a:rPr>
              <a:t>:</a:t>
            </a:r>
            <a:endParaRPr lang="en-US"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lnSpc>
                <a:spcPct val="107000"/>
              </a:lnSpc>
              <a:spcBef>
                <a:spcPts val="0"/>
              </a:spcBef>
              <a:spcAft>
                <a:spcPts val="800"/>
              </a:spcAft>
              <a:buNone/>
            </a:pPr>
            <a:r>
              <a:rPr lang="en-US" dirty="0">
                <a:solidFill>
                  <a:srgbClr val="FF0000"/>
                </a:solidFill>
                <a:effectLst/>
                <a:latin typeface="Calibri" panose="020F0502020204030204" pitchFamily="34" charset="0"/>
                <a:ea typeface="Calibri" panose="020F0502020204030204" pitchFamily="34" charset="0"/>
                <a:cs typeface="Calibri" panose="020F0502020204030204" pitchFamily="34" charset="0"/>
              </a:rPr>
              <a:t>3). Giving blesses: not only the recipient, but also the giver, his/her family, the community.</a:t>
            </a:r>
            <a:endParaRPr lang="en-US"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r>
              <a:rPr lang="en-US" b="1" dirty="0">
                <a:effectLst/>
                <a:latin typeface="Calibri" panose="020F0502020204030204" pitchFamily="34" charset="0"/>
                <a:ea typeface="Times New Roman" panose="02020603050405020304" pitchFamily="18" charset="0"/>
              </a:rPr>
              <a:t>Deut 15:7,8,10,11</a:t>
            </a:r>
            <a:r>
              <a:rPr lang="en-US" dirty="0">
                <a:effectLst/>
                <a:latin typeface="Calibri" panose="020F0502020204030204" pitchFamily="34" charset="0"/>
                <a:ea typeface="Times New Roman" panose="02020603050405020304" pitchFamily="18" charset="0"/>
              </a:rPr>
              <a:t> “</a:t>
            </a:r>
            <a:r>
              <a:rPr lang="en-US" spc="-15" dirty="0">
                <a:solidFill>
                  <a:srgbClr val="000000"/>
                </a:solidFill>
                <a:effectLst/>
                <a:latin typeface="Calibri" panose="020F0502020204030204" pitchFamily="34" charset="0"/>
                <a:ea typeface="Calibri" panose="020F0502020204030204" pitchFamily="34" charset="0"/>
              </a:rPr>
              <a:t>If anyone is poor among your fellow Israelites do not be hardhearted or tightfisted toward them. Rather, be openhanded and freely lend them </a:t>
            </a:r>
            <a:r>
              <a:rPr lang="en-US" spc="-15" dirty="0">
                <a:solidFill>
                  <a:srgbClr val="0070C0"/>
                </a:solidFill>
                <a:effectLst/>
                <a:latin typeface="Calibri" panose="020F0502020204030204" pitchFamily="34" charset="0"/>
                <a:ea typeface="Calibri" panose="020F0502020204030204" pitchFamily="34" charset="0"/>
              </a:rPr>
              <a:t>whatever they need</a:t>
            </a:r>
            <a:r>
              <a:rPr lang="en-US" spc="-15" dirty="0">
                <a:solidFill>
                  <a:srgbClr val="000000"/>
                </a:solidFill>
                <a:effectLst/>
                <a:latin typeface="Calibri" panose="020F0502020204030204" pitchFamily="34" charset="0"/>
                <a:ea typeface="Calibri" panose="020F0502020204030204" pitchFamily="34" charset="0"/>
              </a:rPr>
              <a:t>." "Give generously to them and do so without a grudging heart; </a:t>
            </a:r>
            <a:r>
              <a:rPr lang="en-US" b="1" spc="-15" dirty="0">
                <a:solidFill>
                  <a:srgbClr val="000000"/>
                </a:solidFill>
                <a:effectLst/>
                <a:latin typeface="Calibri" panose="020F0502020204030204" pitchFamily="34" charset="0"/>
                <a:ea typeface="Calibri" panose="020F0502020204030204" pitchFamily="34" charset="0"/>
              </a:rPr>
              <a:t>then because of this the Lord your God will bless you in all your work and in everything you put your hand to</a:t>
            </a:r>
            <a:r>
              <a:rPr lang="en-US" spc="-15" dirty="0">
                <a:solidFill>
                  <a:srgbClr val="000000"/>
                </a:solidFill>
                <a:effectLst/>
                <a:latin typeface="Calibri" panose="020F0502020204030204" pitchFamily="34" charset="0"/>
                <a:ea typeface="Calibri" panose="020F0502020204030204" pitchFamily="34" charset="0"/>
              </a:rPr>
              <a:t>.”    </a:t>
            </a:r>
            <a:r>
              <a:rPr lang="en-US" b="1" dirty="0">
                <a:effectLst/>
                <a:latin typeface="Calibri" panose="020F0502020204030204" pitchFamily="34" charset="0"/>
                <a:ea typeface="Calibri" panose="020F0502020204030204" pitchFamily="34" charset="0"/>
                <a:cs typeface="Times New Roman" panose="02020603050405020304" pitchFamily="18" charset="0"/>
              </a:rPr>
              <a:t>Acts 20:35 </a:t>
            </a:r>
            <a:r>
              <a:rPr lang="en-US" dirty="0">
                <a:effectLst/>
                <a:latin typeface="Calibri" panose="020F0502020204030204" pitchFamily="34" charset="0"/>
                <a:ea typeface="Calibri" panose="020F0502020204030204" pitchFamily="34" charset="0"/>
                <a:cs typeface="Times New Roman" panose="02020603050405020304" pitchFamily="18" charset="0"/>
              </a:rPr>
              <a:t>In all things I have shown you that by working hard in this way we must help the weak and remember the words of the Lord Jesus, how he himself said, ‘It is more blessed to give than to receive.’”  …</a:t>
            </a:r>
            <a:endParaRPr lang="en-US" dirty="0"/>
          </a:p>
        </p:txBody>
      </p:sp>
    </p:spTree>
    <p:extLst>
      <p:ext uri="{BB962C8B-B14F-4D97-AF65-F5344CB8AC3E}">
        <p14:creationId xmlns:p14="http://schemas.microsoft.com/office/powerpoint/2010/main" val="404223452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838200" y="365126"/>
            <a:ext cx="10515600" cy="96268"/>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838200" y="528506"/>
            <a:ext cx="10515600" cy="5648457"/>
          </a:xfrm>
        </p:spPr>
        <p:txBody>
          <a:bodyPr>
            <a:normAutofit/>
          </a:bodyPr>
          <a:lstStyle/>
          <a:p>
            <a:pPr marL="0" indent="0">
              <a:buNone/>
            </a:pPr>
            <a:r>
              <a:rPr lang="en-US" b="1" dirty="0">
                <a:effectLst/>
                <a:latin typeface="Calibri" panose="020F0502020204030204" pitchFamily="34" charset="0"/>
                <a:ea typeface="Times New Roman" panose="02020603050405020304" pitchFamily="18" charset="0"/>
              </a:rPr>
              <a:t>2 Cor 9:6,7 </a:t>
            </a:r>
            <a:r>
              <a:rPr lang="en-US" dirty="0">
                <a:effectLst/>
                <a:latin typeface="Calibri" panose="020F0502020204030204" pitchFamily="34" charset="0"/>
                <a:ea typeface="Times New Roman" panose="02020603050405020304" pitchFamily="18" charset="0"/>
              </a:rPr>
              <a:t>“Now I say this, he who sows sparingly will also reap sparingly, and he who sows bountifully will also reap bountifully. Each one must do just as he has purposed in his heart, not grudgingly or under compulsion (guilt), </a:t>
            </a:r>
            <a:r>
              <a:rPr lang="en-US" b="1" dirty="0">
                <a:effectLst/>
                <a:latin typeface="Calibri" panose="020F0502020204030204" pitchFamily="34" charset="0"/>
                <a:ea typeface="Times New Roman" panose="02020603050405020304" pitchFamily="18" charset="0"/>
              </a:rPr>
              <a:t>for God loves a cheerful giver</a:t>
            </a:r>
            <a:r>
              <a:rPr lang="en-US" dirty="0">
                <a:effectLst/>
                <a:latin typeface="Calibri" panose="020F0502020204030204" pitchFamily="34" charset="0"/>
                <a:ea typeface="Times New Roman" panose="02020603050405020304" pitchFamily="18" charset="0"/>
              </a:rPr>
              <a:t>.”    </a:t>
            </a:r>
          </a:p>
          <a:p>
            <a:pPr marL="0" indent="0">
              <a:buNone/>
            </a:pPr>
            <a:r>
              <a:rPr lang="en-US" b="1" dirty="0">
                <a:effectLst/>
                <a:latin typeface="Calibri" panose="020F0502020204030204" pitchFamily="34" charset="0"/>
                <a:ea typeface="Calibri" panose="020F0502020204030204" pitchFamily="34" charset="0"/>
                <a:cs typeface="Times New Roman" panose="02020603050405020304" pitchFamily="18" charset="0"/>
              </a:rPr>
              <a:t>Deuteronomy 15:10 You</a:t>
            </a:r>
            <a:r>
              <a:rPr lang="en-US" dirty="0">
                <a:effectLst/>
                <a:latin typeface="Calibri" panose="020F0502020204030204" pitchFamily="34" charset="0"/>
                <a:ea typeface="Calibri" panose="020F0502020204030204" pitchFamily="34" charset="0"/>
                <a:cs typeface="Times New Roman" panose="02020603050405020304" pitchFamily="18" charset="0"/>
              </a:rPr>
              <a:t> shall give to him freely, and your heart shall not be grudging when you give to him, because for this the Lord your God will bless you in all your work and in all that you undertake.</a:t>
            </a:r>
            <a:endParaRPr lang="en-US" dirty="0"/>
          </a:p>
        </p:txBody>
      </p:sp>
    </p:spTree>
    <p:extLst>
      <p:ext uri="{BB962C8B-B14F-4D97-AF65-F5344CB8AC3E}">
        <p14:creationId xmlns:p14="http://schemas.microsoft.com/office/powerpoint/2010/main" val="87608761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838200" y="365126"/>
            <a:ext cx="10515600" cy="96268"/>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838200" y="528506"/>
            <a:ext cx="10515600" cy="5648457"/>
          </a:xfrm>
        </p:spPr>
        <p:txBody>
          <a:bodyPr>
            <a:normAutofit/>
          </a:bodyPr>
          <a:lstStyle/>
          <a:p>
            <a:pPr marL="0" marR="0" indent="0">
              <a:lnSpc>
                <a:spcPct val="107000"/>
              </a:lnSpc>
              <a:spcBef>
                <a:spcPts val="0"/>
              </a:spcBef>
              <a:spcAft>
                <a:spcPts val="800"/>
              </a:spcAft>
              <a:buNone/>
            </a:pPr>
            <a:r>
              <a:rPr lang="en-US" b="1" dirty="0">
                <a:solidFill>
                  <a:srgbClr val="7030A0"/>
                </a:solidFill>
                <a:effectLst/>
                <a:latin typeface="Calibri" panose="020F0502020204030204" pitchFamily="34" charset="0"/>
                <a:ea typeface="Calibri" panose="020F0502020204030204" pitchFamily="34" charset="0"/>
                <a:cs typeface="Calibri" panose="020F0502020204030204" pitchFamily="34" charset="0"/>
              </a:rPr>
              <a:t>What Is The Purpose of Giving</a:t>
            </a:r>
            <a:r>
              <a:rPr lang="en-US" dirty="0">
                <a:effectLst/>
                <a:latin typeface="Calibri" panose="020F0502020204030204" pitchFamily="34" charset="0"/>
                <a:ea typeface="Calibri" panose="020F0502020204030204" pitchFamily="34" charset="0"/>
                <a:cs typeface="Calibri" panose="020F0502020204030204" pitchFamily="34" charset="0"/>
              </a:rPr>
              <a:t>:</a:t>
            </a:r>
            <a:endParaRPr lang="en-US"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lnSpc>
                <a:spcPct val="107000"/>
              </a:lnSpc>
              <a:spcBef>
                <a:spcPts val="0"/>
              </a:spcBef>
              <a:spcAft>
                <a:spcPts val="800"/>
              </a:spcAft>
              <a:buNone/>
            </a:pPr>
            <a:r>
              <a:rPr lang="en-US" dirty="0">
                <a:solidFill>
                  <a:srgbClr val="FF0000"/>
                </a:solidFill>
                <a:effectLst/>
                <a:latin typeface="Calibri" panose="020F0502020204030204" pitchFamily="34" charset="0"/>
                <a:ea typeface="Calibri" panose="020F0502020204030204" pitchFamily="34" charset="0"/>
                <a:cs typeface="Calibri" panose="020F0502020204030204" pitchFamily="34" charset="0"/>
              </a:rPr>
              <a:t>4). Giving reflects fellowship with the community of faith. </a:t>
            </a:r>
            <a:r>
              <a:rPr lang="en-US" dirty="0">
                <a:effectLst/>
                <a:latin typeface="Calibri" panose="020F0502020204030204" pitchFamily="34" charset="0"/>
                <a:ea typeface="Calibri" panose="020F0502020204030204" pitchFamily="34" charset="0"/>
                <a:cs typeface="Calibri" panose="020F0502020204030204" pitchFamily="34" charset="0"/>
              </a:rPr>
              <a:t>      </a:t>
            </a:r>
          </a:p>
          <a:p>
            <a:pPr marL="0" marR="0" indent="0">
              <a:lnSpc>
                <a:spcPct val="107000"/>
              </a:lnSpc>
              <a:spcBef>
                <a:spcPts val="0"/>
              </a:spcBef>
              <a:spcAft>
                <a:spcPts val="800"/>
              </a:spcAft>
              <a:buNone/>
            </a:pPr>
            <a:r>
              <a:rPr lang="en-US" b="1" dirty="0">
                <a:effectLst/>
                <a:latin typeface="Calibri" panose="020F0502020204030204" pitchFamily="34" charset="0"/>
                <a:ea typeface="Calibri" panose="020F0502020204030204" pitchFamily="34" charset="0"/>
                <a:cs typeface="Calibri" panose="020F0502020204030204" pitchFamily="34" charset="0"/>
              </a:rPr>
              <a:t>Acts 4:34,35</a:t>
            </a:r>
            <a:r>
              <a:rPr lang="en-US" dirty="0">
                <a:effectLst/>
                <a:latin typeface="Calibri" panose="020F0502020204030204" pitchFamily="34" charset="0"/>
                <a:ea typeface="Calibri" panose="020F0502020204030204" pitchFamily="34" charset="0"/>
                <a:cs typeface="Calibri" panose="020F0502020204030204" pitchFamily="34" charset="0"/>
              </a:rPr>
              <a:t> “For there was not a needy person among them, for all who were owners of land or houses would sell them and bring the proceeds of the sales and lay them at the apostle’s feet, and they would be distributed to each as any had need.”     </a:t>
            </a:r>
          </a:p>
          <a:p>
            <a:pPr marL="0" marR="0" indent="0">
              <a:lnSpc>
                <a:spcPct val="107000"/>
              </a:lnSpc>
              <a:spcBef>
                <a:spcPts val="0"/>
              </a:spcBef>
              <a:spcAft>
                <a:spcPts val="800"/>
              </a:spcAft>
              <a:buNone/>
            </a:pPr>
            <a:r>
              <a:rPr lang="en-US" b="1" dirty="0">
                <a:effectLst/>
                <a:latin typeface="Calibri" panose="020F0502020204030204" pitchFamily="34" charset="0"/>
                <a:ea typeface="Calibri" panose="020F0502020204030204" pitchFamily="34" charset="0"/>
                <a:cs typeface="Calibri" panose="020F0502020204030204" pitchFamily="34" charset="0"/>
              </a:rPr>
              <a:t>1 Tim 5:8,16 “</a:t>
            </a:r>
            <a:r>
              <a:rPr lang="en-US" dirty="0">
                <a:effectLst/>
                <a:latin typeface="Calibri" panose="020F0502020204030204" pitchFamily="34" charset="0"/>
                <a:ea typeface="Calibri" panose="020F0502020204030204" pitchFamily="34" charset="0"/>
                <a:cs typeface="Calibri" panose="020F0502020204030204" pitchFamily="34" charset="0"/>
              </a:rPr>
              <a:t>Anyone who does not provide for their relatives, and </a:t>
            </a:r>
            <a:r>
              <a:rPr lang="en-US" b="1" dirty="0">
                <a:effectLst/>
                <a:latin typeface="Calibri" panose="020F0502020204030204" pitchFamily="34" charset="0"/>
                <a:ea typeface="Calibri" panose="020F0502020204030204" pitchFamily="34" charset="0"/>
                <a:cs typeface="Calibri" panose="020F0502020204030204" pitchFamily="34" charset="0"/>
              </a:rPr>
              <a:t>especially for their own household, </a:t>
            </a:r>
            <a:r>
              <a:rPr lang="en-US" dirty="0">
                <a:effectLst/>
                <a:latin typeface="Calibri" panose="020F0502020204030204" pitchFamily="34" charset="0"/>
                <a:ea typeface="Calibri" panose="020F0502020204030204" pitchFamily="34" charset="0"/>
                <a:cs typeface="Calibri" panose="020F0502020204030204" pitchFamily="34" charset="0"/>
              </a:rPr>
              <a:t>has denied the faith and is worse than an unbeliever.”  “If any man or woman who is a believer has a widow, they must assist them </a:t>
            </a:r>
            <a:r>
              <a:rPr lang="en-US" b="1" dirty="0">
                <a:effectLst/>
                <a:latin typeface="Calibri" panose="020F0502020204030204" pitchFamily="34" charset="0"/>
                <a:ea typeface="Calibri" panose="020F0502020204030204" pitchFamily="34" charset="0"/>
                <a:cs typeface="Calibri" panose="020F0502020204030204" pitchFamily="34" charset="0"/>
              </a:rPr>
              <a:t>and the church must not be burdened, so that it may assist those who are widows indeed.”     </a:t>
            </a:r>
            <a:endParaRPr lang="en-US"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41272649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838200" y="365126"/>
            <a:ext cx="10515600" cy="96268"/>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838200" y="528506"/>
            <a:ext cx="10515600" cy="5648457"/>
          </a:xfrm>
        </p:spPr>
        <p:txBody>
          <a:bodyPr>
            <a:normAutofit/>
          </a:bodyPr>
          <a:lstStyle/>
          <a:p>
            <a:pPr marL="0" marR="0" indent="0">
              <a:lnSpc>
                <a:spcPct val="107000"/>
              </a:lnSpc>
              <a:spcBef>
                <a:spcPts val="0"/>
              </a:spcBef>
              <a:spcAft>
                <a:spcPts val="800"/>
              </a:spcAft>
              <a:buNone/>
            </a:pPr>
            <a:r>
              <a:rPr lang="en-US" b="1" dirty="0">
                <a:solidFill>
                  <a:srgbClr val="7030A0"/>
                </a:solidFill>
                <a:effectLst/>
                <a:latin typeface="Calibri" panose="020F0502020204030204" pitchFamily="34" charset="0"/>
                <a:ea typeface="Calibri" panose="020F0502020204030204" pitchFamily="34" charset="0"/>
                <a:cs typeface="Calibri" panose="020F0502020204030204" pitchFamily="34" charset="0"/>
              </a:rPr>
              <a:t>What Is The Purpose of Giving</a:t>
            </a:r>
            <a:r>
              <a:rPr lang="en-US" dirty="0">
                <a:effectLst/>
                <a:latin typeface="Calibri" panose="020F0502020204030204" pitchFamily="34" charset="0"/>
                <a:ea typeface="Calibri" panose="020F0502020204030204" pitchFamily="34" charset="0"/>
                <a:cs typeface="Calibri" panose="020F0502020204030204" pitchFamily="34" charset="0"/>
              </a:rPr>
              <a:t>:</a:t>
            </a:r>
            <a:endParaRPr lang="en-US"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buNone/>
            </a:pPr>
            <a:r>
              <a:rPr lang="en-US" dirty="0">
                <a:solidFill>
                  <a:srgbClr val="FF0000"/>
                </a:solidFill>
                <a:effectLst/>
                <a:latin typeface="Times New Roman" panose="02020603050405020304" pitchFamily="18" charset="0"/>
                <a:ea typeface="Times New Roman" panose="02020603050405020304" pitchFamily="18" charset="0"/>
                <a:cs typeface="Calibri" panose="020F0502020204030204" pitchFamily="34" charset="0"/>
              </a:rPr>
              <a:t>5). G</a:t>
            </a:r>
            <a:r>
              <a:rPr lang="en-US" dirty="0">
                <a:solidFill>
                  <a:srgbClr val="FF0000"/>
                </a:solidFill>
                <a:effectLst/>
                <a:latin typeface="Calibri" panose="020F0502020204030204" pitchFamily="34" charset="0"/>
                <a:ea typeface="Times New Roman" panose="02020603050405020304" pitchFamily="18" charset="0"/>
              </a:rPr>
              <a:t>iving is transformational and is often a mark of regeneration and repentance</a:t>
            </a:r>
            <a:r>
              <a:rPr lang="en-US" dirty="0">
                <a:solidFill>
                  <a:srgbClr val="FF0000"/>
                </a:solidFill>
                <a:effectLst/>
                <a:latin typeface="Times New Roman" panose="02020603050405020304" pitchFamily="18" charset="0"/>
                <a:ea typeface="Times New Roman" panose="02020603050405020304" pitchFamily="18" charset="0"/>
                <a:cs typeface="Calibri" panose="020F0502020204030204" pitchFamily="34" charset="0"/>
              </a:rPr>
              <a:t>     </a:t>
            </a:r>
          </a:p>
          <a:p>
            <a:pPr marL="0" marR="0" indent="0">
              <a:buNone/>
            </a:pPr>
            <a:r>
              <a:rPr lang="en-US" b="1" dirty="0">
                <a:effectLst/>
                <a:latin typeface="Times New Roman" panose="02020603050405020304" pitchFamily="18" charset="0"/>
                <a:ea typeface="Times New Roman" panose="02020603050405020304" pitchFamily="18" charset="0"/>
                <a:cs typeface="Calibri" panose="020F0502020204030204" pitchFamily="34" charset="0"/>
              </a:rPr>
              <a:t>James 2:17</a:t>
            </a:r>
            <a:r>
              <a:rPr lang="en-US" dirty="0">
                <a:effectLst/>
                <a:latin typeface="Times New Roman" panose="02020603050405020304" pitchFamily="18" charset="0"/>
                <a:ea typeface="Times New Roman" panose="02020603050405020304" pitchFamily="18" charset="0"/>
                <a:cs typeface="Calibri" panose="020F0502020204030204" pitchFamily="34" charset="0"/>
              </a:rPr>
              <a:t> “So also faith by itself, if it does not have works, is dead.         </a:t>
            </a:r>
          </a:p>
          <a:p>
            <a:pPr marL="0" marR="0" indent="0">
              <a:buNone/>
            </a:pPr>
            <a:r>
              <a:rPr lang="en-US" b="1" dirty="0">
                <a:effectLst/>
                <a:latin typeface="Times New Roman" panose="02020603050405020304" pitchFamily="18" charset="0"/>
                <a:ea typeface="Times New Roman" panose="02020603050405020304" pitchFamily="18" charset="0"/>
                <a:cs typeface="Calibri" panose="020F0502020204030204" pitchFamily="34" charset="0"/>
              </a:rPr>
              <a:t>Acts 2:44-47 “</a:t>
            </a:r>
            <a:r>
              <a:rPr lang="en-US" dirty="0">
                <a:effectLst/>
                <a:latin typeface="Times New Roman" panose="02020603050405020304" pitchFamily="18" charset="0"/>
                <a:ea typeface="Times New Roman" panose="02020603050405020304" pitchFamily="18" charset="0"/>
              </a:rPr>
              <a:t>And all the believers were together and had all things in common; and they would sell their property and possessions and share them with all, to the extent that anyone had need. Day by day continuing with one mind in the temple, and breaking bread from house to house, they were taking their meals together with gladness and sincerity of heart,</a:t>
            </a:r>
            <a:r>
              <a:rPr lang="en-US" baseline="30000" dirty="0">
                <a:effectLst/>
                <a:latin typeface="Times New Roman" panose="02020603050405020304" pitchFamily="18" charset="0"/>
                <a:ea typeface="Times New Roman" panose="02020603050405020304" pitchFamily="18" charset="0"/>
              </a:rPr>
              <a:t> </a:t>
            </a:r>
            <a:r>
              <a:rPr lang="en-US" dirty="0">
                <a:effectLst/>
                <a:latin typeface="Times New Roman" panose="02020603050405020304" pitchFamily="18" charset="0"/>
                <a:ea typeface="Times New Roman" panose="02020603050405020304" pitchFamily="18" charset="0"/>
              </a:rPr>
              <a:t>praising God and having favor with all the people. </a:t>
            </a:r>
            <a:r>
              <a:rPr lang="en-US" sz="1000" dirty="0">
                <a:effectLst/>
                <a:latin typeface="Times New Roman" panose="02020603050405020304" pitchFamily="18" charset="0"/>
                <a:ea typeface="Times New Roman" panose="02020603050405020304" pitchFamily="18" charset="0"/>
              </a:rPr>
              <a:t>Crucify</a:t>
            </a:r>
            <a:endParaRPr lang="en-US"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6752224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838200" y="365126"/>
            <a:ext cx="10515600" cy="96268"/>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838200" y="528506"/>
            <a:ext cx="10515600" cy="5648457"/>
          </a:xfrm>
        </p:spPr>
        <p:txBody>
          <a:bodyPr>
            <a:normAutofit/>
          </a:bodyPr>
          <a:lstStyle/>
          <a:p>
            <a:pPr marL="0" indent="0">
              <a:buNone/>
            </a:pPr>
            <a:r>
              <a:rPr lang="en-US" b="1" dirty="0">
                <a:effectLst/>
                <a:latin typeface="Times New Roman" panose="02020603050405020304" pitchFamily="18" charset="0"/>
                <a:ea typeface="Times New Roman" panose="02020603050405020304" pitchFamily="18" charset="0"/>
              </a:rPr>
              <a:t>Acts 26:20 </a:t>
            </a:r>
            <a:r>
              <a:rPr lang="en-US" dirty="0">
                <a:effectLst/>
                <a:latin typeface="Times New Roman" panose="02020603050405020304" pitchFamily="18" charset="0"/>
                <a:ea typeface="Times New Roman" panose="02020603050405020304" pitchFamily="18" charset="0"/>
              </a:rPr>
              <a:t>“First to those in Damascus, then to those in Jerusalem and in all Judea, and to the Gentiles also, I preached that they should repent and turn to God and prove their repentance by their deeds”.      </a:t>
            </a:r>
          </a:p>
          <a:p>
            <a:pPr marL="0" indent="0">
              <a:buNone/>
            </a:pPr>
            <a:endParaRPr lang="en-US" b="1" dirty="0">
              <a:latin typeface="Times New Roman" panose="02020603050405020304" pitchFamily="18" charset="0"/>
              <a:ea typeface="Times New Roman" panose="02020603050405020304" pitchFamily="18" charset="0"/>
            </a:endParaRPr>
          </a:p>
          <a:p>
            <a:pPr marL="0" indent="0">
              <a:buNone/>
            </a:pPr>
            <a:r>
              <a:rPr lang="en-US" b="1" dirty="0">
                <a:effectLst/>
                <a:latin typeface="Times New Roman" panose="02020603050405020304" pitchFamily="18" charset="0"/>
                <a:ea typeface="Times New Roman" panose="02020603050405020304" pitchFamily="18" charset="0"/>
              </a:rPr>
              <a:t>Mt 7:24  </a:t>
            </a:r>
            <a:r>
              <a:rPr lang="en-US" dirty="0">
                <a:effectLst/>
                <a:latin typeface="Times New Roman" panose="02020603050405020304" pitchFamily="18" charset="0"/>
                <a:ea typeface="Times New Roman" panose="02020603050405020304" pitchFamily="18" charset="0"/>
              </a:rPr>
              <a:t>“Therefore everyone who hears these words of mine </a:t>
            </a:r>
            <a:r>
              <a:rPr lang="en-US" b="1" dirty="0">
                <a:effectLst/>
                <a:latin typeface="Times New Roman" panose="02020603050405020304" pitchFamily="18" charset="0"/>
                <a:ea typeface="Times New Roman" panose="02020603050405020304" pitchFamily="18" charset="0"/>
              </a:rPr>
              <a:t>and puts them into practice</a:t>
            </a:r>
            <a:r>
              <a:rPr lang="en-US" dirty="0">
                <a:effectLst/>
                <a:latin typeface="Times New Roman" panose="02020603050405020304" pitchFamily="18" charset="0"/>
                <a:ea typeface="Times New Roman" panose="02020603050405020304" pitchFamily="18" charset="0"/>
              </a:rPr>
              <a:t> is like a wise man who built his house on the rock.</a:t>
            </a:r>
          </a:p>
          <a:p>
            <a:pPr marL="0" indent="0">
              <a:buNone/>
            </a:pPr>
            <a:r>
              <a:rPr lang="en-US" sz="1000" dirty="0">
                <a:latin typeface="Times New Roman" panose="02020603050405020304" pitchFamily="18" charset="0"/>
                <a:ea typeface="Times New Roman" panose="02020603050405020304" pitchFamily="18" charset="0"/>
              </a:rPr>
              <a:t>actions</a:t>
            </a:r>
            <a:r>
              <a:rPr lang="en-US" dirty="0">
                <a:effectLst/>
                <a:latin typeface="Times New Roman" panose="02020603050405020304" pitchFamily="18" charset="0"/>
                <a:ea typeface="Times New Roman" panose="02020603050405020304" pitchFamily="18" charset="0"/>
              </a:rPr>
              <a:t>    </a:t>
            </a:r>
          </a:p>
        </p:txBody>
      </p:sp>
    </p:spTree>
    <p:extLst>
      <p:ext uri="{BB962C8B-B14F-4D97-AF65-F5344CB8AC3E}">
        <p14:creationId xmlns:p14="http://schemas.microsoft.com/office/powerpoint/2010/main" val="251629520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88</TotalTime>
  <Words>1481</Words>
  <Application>Microsoft Office PowerPoint</Application>
  <PresentationFormat>Widescreen</PresentationFormat>
  <Paragraphs>43</Paragraphs>
  <Slides>13</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13</vt:i4>
      </vt:variant>
    </vt:vector>
  </HeadingPairs>
  <TitlesOfParts>
    <vt:vector size="18" baseType="lpstr">
      <vt:lpstr>Arial</vt:lpstr>
      <vt:lpstr>Calibri</vt:lpstr>
      <vt:lpstr>Calibri Light</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Steve Mann</dc:creator>
  <cp:lastModifiedBy>James</cp:lastModifiedBy>
  <cp:revision>26</cp:revision>
  <dcterms:created xsi:type="dcterms:W3CDTF">2019-04-11T15:26:57Z</dcterms:created>
  <dcterms:modified xsi:type="dcterms:W3CDTF">2022-04-19T17:01:58Z</dcterms:modified>
</cp:coreProperties>
</file>