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97" r:id="rId3"/>
    <p:sldId id="296" r:id="rId4"/>
    <p:sldId id="295" r:id="rId5"/>
    <p:sldId id="294" r:id="rId6"/>
    <p:sldId id="293" r:id="rId7"/>
    <p:sldId id="292" r:id="rId8"/>
    <p:sldId id="291" r:id="rId9"/>
    <p:sldId id="290" r:id="rId10"/>
    <p:sldId id="288" r:id="rId11"/>
    <p:sldId id="287" r:id="rId12"/>
    <p:sldId id="28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11" d="100"/>
          <a:sy n="111" d="100"/>
        </p:scale>
        <p:origin x="558"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4A5AE-C351-4E47-A971-56934F80CB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B610C6-18FA-4F1B-9F74-7ADA30CE97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3116AAF-2FCF-4EA5-AA12-05FF7DFC1A47}"/>
              </a:ext>
            </a:extLst>
          </p:cNvPr>
          <p:cNvSpPr>
            <a:spLocks noGrp="1"/>
          </p:cNvSpPr>
          <p:nvPr>
            <p:ph type="dt" sz="half" idx="10"/>
          </p:nvPr>
        </p:nvSpPr>
        <p:spPr/>
        <p:txBody>
          <a:bodyPr/>
          <a:lstStyle/>
          <a:p>
            <a:fld id="{7BE50499-A6AE-48C1-B673-103C7BE2B98D}" type="datetimeFigureOut">
              <a:rPr lang="en-US" smtClean="0"/>
              <a:t>9/15/2021</a:t>
            </a:fld>
            <a:endParaRPr lang="en-US"/>
          </a:p>
        </p:txBody>
      </p:sp>
      <p:sp>
        <p:nvSpPr>
          <p:cNvPr id="5" name="Footer Placeholder 4">
            <a:extLst>
              <a:ext uri="{FF2B5EF4-FFF2-40B4-BE49-F238E27FC236}">
                <a16:creationId xmlns:a16="http://schemas.microsoft.com/office/drawing/2014/main" id="{E3532607-079C-4FDA-A0DE-2C3572CA6D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BBE08-5BB6-4640-930B-BE2344DDE21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26337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9E48-475F-4975-8ECA-36C21C7E24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8E6554-52CA-4A44-97C6-790904A76B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8C905-3441-4320-B8FC-D77AEC184E9A}"/>
              </a:ext>
            </a:extLst>
          </p:cNvPr>
          <p:cNvSpPr>
            <a:spLocks noGrp="1"/>
          </p:cNvSpPr>
          <p:nvPr>
            <p:ph type="dt" sz="half" idx="10"/>
          </p:nvPr>
        </p:nvSpPr>
        <p:spPr/>
        <p:txBody>
          <a:bodyPr/>
          <a:lstStyle/>
          <a:p>
            <a:fld id="{7BE50499-A6AE-48C1-B673-103C7BE2B98D}" type="datetimeFigureOut">
              <a:rPr lang="en-US" smtClean="0"/>
              <a:t>9/15/2021</a:t>
            </a:fld>
            <a:endParaRPr lang="en-US"/>
          </a:p>
        </p:txBody>
      </p:sp>
      <p:sp>
        <p:nvSpPr>
          <p:cNvPr id="5" name="Footer Placeholder 4">
            <a:extLst>
              <a:ext uri="{FF2B5EF4-FFF2-40B4-BE49-F238E27FC236}">
                <a16:creationId xmlns:a16="http://schemas.microsoft.com/office/drawing/2014/main" id="{7E28180D-14A6-495B-9588-B3394512D9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FD6CA5-36F3-43DD-8F3B-886643523422}"/>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937965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DF3E74-7C18-4687-B16F-322DB90D63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7A1B5E-4B65-4C2D-A110-3F57628F39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90EEC0-B70F-46F0-A073-FAF8D638EA3A}"/>
              </a:ext>
            </a:extLst>
          </p:cNvPr>
          <p:cNvSpPr>
            <a:spLocks noGrp="1"/>
          </p:cNvSpPr>
          <p:nvPr>
            <p:ph type="dt" sz="half" idx="10"/>
          </p:nvPr>
        </p:nvSpPr>
        <p:spPr/>
        <p:txBody>
          <a:bodyPr/>
          <a:lstStyle/>
          <a:p>
            <a:fld id="{7BE50499-A6AE-48C1-B673-103C7BE2B98D}" type="datetimeFigureOut">
              <a:rPr lang="en-US" smtClean="0"/>
              <a:t>9/15/2021</a:t>
            </a:fld>
            <a:endParaRPr lang="en-US"/>
          </a:p>
        </p:txBody>
      </p:sp>
      <p:sp>
        <p:nvSpPr>
          <p:cNvPr id="5" name="Footer Placeholder 4">
            <a:extLst>
              <a:ext uri="{FF2B5EF4-FFF2-40B4-BE49-F238E27FC236}">
                <a16:creationId xmlns:a16="http://schemas.microsoft.com/office/drawing/2014/main" id="{41418439-026C-4AA0-A631-EEFE5AFCA1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6F3F5B-51C0-4967-9249-BF17DC0D590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009022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CC862-BB5D-49E9-AFC8-3E7517CE5F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AB6F9-FB89-4F0C-B1BD-305D95B3BE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5F36F7-6A69-4604-8A3B-F537752C0323}"/>
              </a:ext>
            </a:extLst>
          </p:cNvPr>
          <p:cNvSpPr>
            <a:spLocks noGrp="1"/>
          </p:cNvSpPr>
          <p:nvPr>
            <p:ph type="dt" sz="half" idx="10"/>
          </p:nvPr>
        </p:nvSpPr>
        <p:spPr/>
        <p:txBody>
          <a:bodyPr/>
          <a:lstStyle/>
          <a:p>
            <a:fld id="{7BE50499-A6AE-48C1-B673-103C7BE2B98D}" type="datetimeFigureOut">
              <a:rPr lang="en-US" smtClean="0"/>
              <a:t>9/15/2021</a:t>
            </a:fld>
            <a:endParaRPr lang="en-US"/>
          </a:p>
        </p:txBody>
      </p:sp>
      <p:sp>
        <p:nvSpPr>
          <p:cNvPr id="5" name="Footer Placeholder 4">
            <a:extLst>
              <a:ext uri="{FF2B5EF4-FFF2-40B4-BE49-F238E27FC236}">
                <a16:creationId xmlns:a16="http://schemas.microsoft.com/office/drawing/2014/main" id="{55F8A997-52D6-4077-8E03-17E56FA005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71B490-1CFE-4BEE-923F-52CF4E3637E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001334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CE63-5462-4A14-931C-FA71C50004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446BB3A-B2CB-4322-8F37-2F776D4021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49C904-3C6A-4476-86B8-B8A9A3C001AB}"/>
              </a:ext>
            </a:extLst>
          </p:cNvPr>
          <p:cNvSpPr>
            <a:spLocks noGrp="1"/>
          </p:cNvSpPr>
          <p:nvPr>
            <p:ph type="dt" sz="half" idx="10"/>
          </p:nvPr>
        </p:nvSpPr>
        <p:spPr/>
        <p:txBody>
          <a:bodyPr/>
          <a:lstStyle/>
          <a:p>
            <a:fld id="{7BE50499-A6AE-48C1-B673-103C7BE2B98D}" type="datetimeFigureOut">
              <a:rPr lang="en-US" smtClean="0"/>
              <a:t>9/15/2021</a:t>
            </a:fld>
            <a:endParaRPr lang="en-US"/>
          </a:p>
        </p:txBody>
      </p:sp>
      <p:sp>
        <p:nvSpPr>
          <p:cNvPr id="5" name="Footer Placeholder 4">
            <a:extLst>
              <a:ext uri="{FF2B5EF4-FFF2-40B4-BE49-F238E27FC236}">
                <a16:creationId xmlns:a16="http://schemas.microsoft.com/office/drawing/2014/main" id="{BBD68101-47A4-4F7D-9FE9-B8E30C1DA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D73F5-0D0A-45EF-A51A-C49B0BE49F54}"/>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7868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887D-6AA7-4572-B308-BCD608E987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DD6440-6250-464B-8EAF-1F752F107B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7E6576-9A72-47B6-B694-83CEF85FB1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27928E-501D-4CE2-B061-8A3431DF8A01}"/>
              </a:ext>
            </a:extLst>
          </p:cNvPr>
          <p:cNvSpPr>
            <a:spLocks noGrp="1"/>
          </p:cNvSpPr>
          <p:nvPr>
            <p:ph type="dt" sz="half" idx="10"/>
          </p:nvPr>
        </p:nvSpPr>
        <p:spPr/>
        <p:txBody>
          <a:bodyPr/>
          <a:lstStyle/>
          <a:p>
            <a:fld id="{7BE50499-A6AE-48C1-B673-103C7BE2B98D}" type="datetimeFigureOut">
              <a:rPr lang="en-US" smtClean="0"/>
              <a:t>9/15/2021</a:t>
            </a:fld>
            <a:endParaRPr lang="en-US"/>
          </a:p>
        </p:txBody>
      </p:sp>
      <p:sp>
        <p:nvSpPr>
          <p:cNvPr id="6" name="Footer Placeholder 5">
            <a:extLst>
              <a:ext uri="{FF2B5EF4-FFF2-40B4-BE49-F238E27FC236}">
                <a16:creationId xmlns:a16="http://schemas.microsoft.com/office/drawing/2014/main" id="{E40DFC91-A167-431F-9057-2829A6F34D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077B65-96DF-4E28-B715-E863CB70E09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556187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64017-6B16-4A5D-9C7B-5DE34DE7A5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F95CBC-A5BD-43F5-B2F2-86D7C3E7EC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343084-56AF-44A7-B855-913FC41B91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FD8B68-BF3F-441A-99CD-254AA6625B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DF69C7-5971-4727-A020-04C7815375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CB6CA4-198E-4E91-97AC-8A10196E523A}"/>
              </a:ext>
            </a:extLst>
          </p:cNvPr>
          <p:cNvSpPr>
            <a:spLocks noGrp="1"/>
          </p:cNvSpPr>
          <p:nvPr>
            <p:ph type="dt" sz="half" idx="10"/>
          </p:nvPr>
        </p:nvSpPr>
        <p:spPr/>
        <p:txBody>
          <a:bodyPr/>
          <a:lstStyle/>
          <a:p>
            <a:fld id="{7BE50499-A6AE-48C1-B673-103C7BE2B98D}" type="datetimeFigureOut">
              <a:rPr lang="en-US" smtClean="0"/>
              <a:t>9/15/2021</a:t>
            </a:fld>
            <a:endParaRPr lang="en-US"/>
          </a:p>
        </p:txBody>
      </p:sp>
      <p:sp>
        <p:nvSpPr>
          <p:cNvPr id="8" name="Footer Placeholder 7">
            <a:extLst>
              <a:ext uri="{FF2B5EF4-FFF2-40B4-BE49-F238E27FC236}">
                <a16:creationId xmlns:a16="http://schemas.microsoft.com/office/drawing/2014/main" id="{8EB96E44-C26D-44CD-8F54-62A14FD093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1E324ED-C676-40E8-8BE6-0266220C076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37360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B9417-0777-4BA1-BA52-FDCC514A9A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67ABE4-13F8-4922-AD78-1C31855F739D}"/>
              </a:ext>
            </a:extLst>
          </p:cNvPr>
          <p:cNvSpPr>
            <a:spLocks noGrp="1"/>
          </p:cNvSpPr>
          <p:nvPr>
            <p:ph type="dt" sz="half" idx="10"/>
          </p:nvPr>
        </p:nvSpPr>
        <p:spPr/>
        <p:txBody>
          <a:bodyPr/>
          <a:lstStyle/>
          <a:p>
            <a:fld id="{7BE50499-A6AE-48C1-B673-103C7BE2B98D}" type="datetimeFigureOut">
              <a:rPr lang="en-US" smtClean="0"/>
              <a:t>9/15/2021</a:t>
            </a:fld>
            <a:endParaRPr lang="en-US"/>
          </a:p>
        </p:txBody>
      </p:sp>
      <p:sp>
        <p:nvSpPr>
          <p:cNvPr id="4" name="Footer Placeholder 3">
            <a:extLst>
              <a:ext uri="{FF2B5EF4-FFF2-40B4-BE49-F238E27FC236}">
                <a16:creationId xmlns:a16="http://schemas.microsoft.com/office/drawing/2014/main" id="{13D164A4-4D2C-41C1-8524-9F65BA6A88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5FF248-B8BA-4150-A00C-186CE719C8B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02103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7377A0-0733-4A75-8616-84A12F186C14}"/>
              </a:ext>
            </a:extLst>
          </p:cNvPr>
          <p:cNvSpPr>
            <a:spLocks noGrp="1"/>
          </p:cNvSpPr>
          <p:nvPr>
            <p:ph type="dt" sz="half" idx="10"/>
          </p:nvPr>
        </p:nvSpPr>
        <p:spPr/>
        <p:txBody>
          <a:bodyPr/>
          <a:lstStyle/>
          <a:p>
            <a:fld id="{7BE50499-A6AE-48C1-B673-103C7BE2B98D}" type="datetimeFigureOut">
              <a:rPr lang="en-US" smtClean="0"/>
              <a:t>9/15/2021</a:t>
            </a:fld>
            <a:endParaRPr lang="en-US"/>
          </a:p>
        </p:txBody>
      </p:sp>
      <p:sp>
        <p:nvSpPr>
          <p:cNvPr id="3" name="Footer Placeholder 2">
            <a:extLst>
              <a:ext uri="{FF2B5EF4-FFF2-40B4-BE49-F238E27FC236}">
                <a16:creationId xmlns:a16="http://schemas.microsoft.com/office/drawing/2014/main" id="{1AEC5F02-62B2-4B4F-803E-1090F3484A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D959FD-AD2C-42C9-8F26-15E6F58A54E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631333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5886B-5D7E-4A10-908D-30B7FB8C51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8C3749-A5E0-4531-B5F1-2BE08419DF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4E15FA-E61F-4379-9AB6-CA58D34DC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7F3305-9B2D-4923-A927-E158791267FD}"/>
              </a:ext>
            </a:extLst>
          </p:cNvPr>
          <p:cNvSpPr>
            <a:spLocks noGrp="1"/>
          </p:cNvSpPr>
          <p:nvPr>
            <p:ph type="dt" sz="half" idx="10"/>
          </p:nvPr>
        </p:nvSpPr>
        <p:spPr/>
        <p:txBody>
          <a:bodyPr/>
          <a:lstStyle/>
          <a:p>
            <a:fld id="{7BE50499-A6AE-48C1-B673-103C7BE2B98D}" type="datetimeFigureOut">
              <a:rPr lang="en-US" smtClean="0"/>
              <a:t>9/15/2021</a:t>
            </a:fld>
            <a:endParaRPr lang="en-US"/>
          </a:p>
        </p:txBody>
      </p:sp>
      <p:sp>
        <p:nvSpPr>
          <p:cNvPr id="6" name="Footer Placeholder 5">
            <a:extLst>
              <a:ext uri="{FF2B5EF4-FFF2-40B4-BE49-F238E27FC236}">
                <a16:creationId xmlns:a16="http://schemas.microsoft.com/office/drawing/2014/main" id="{557996DB-2D2C-41E4-B6AC-46F1D2F2E4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726247-8101-4CE2-8EAB-71B99994813A}"/>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72475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A75DB-5964-46A1-9004-F0EC17676C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F92C83-54D6-481B-9B6C-16AFA57812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06DD13-3CEA-40B4-82C8-B3CD0C3ABF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059726-0053-457B-B3F5-9FC0E1732B09}"/>
              </a:ext>
            </a:extLst>
          </p:cNvPr>
          <p:cNvSpPr>
            <a:spLocks noGrp="1"/>
          </p:cNvSpPr>
          <p:nvPr>
            <p:ph type="dt" sz="half" idx="10"/>
          </p:nvPr>
        </p:nvSpPr>
        <p:spPr/>
        <p:txBody>
          <a:bodyPr/>
          <a:lstStyle/>
          <a:p>
            <a:fld id="{7BE50499-A6AE-48C1-B673-103C7BE2B98D}" type="datetimeFigureOut">
              <a:rPr lang="en-US" smtClean="0"/>
              <a:t>9/15/2021</a:t>
            </a:fld>
            <a:endParaRPr lang="en-US"/>
          </a:p>
        </p:txBody>
      </p:sp>
      <p:sp>
        <p:nvSpPr>
          <p:cNvPr id="6" name="Footer Placeholder 5">
            <a:extLst>
              <a:ext uri="{FF2B5EF4-FFF2-40B4-BE49-F238E27FC236}">
                <a16:creationId xmlns:a16="http://schemas.microsoft.com/office/drawing/2014/main" id="{1AB55749-9C7E-4F9D-86D3-25F447C0BB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DAA849-F407-4374-9AEE-232F8A2DFA3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26927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0CC0FB-CE63-4999-9F8C-077A0099B1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9731BA-C8BE-4F84-9DB5-049CB15EB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B17F6D-760F-450D-B407-A52E70C3D8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9/15/2021</a:t>
            </a:fld>
            <a:endParaRPr lang="en-US"/>
          </a:p>
        </p:txBody>
      </p:sp>
      <p:sp>
        <p:nvSpPr>
          <p:cNvPr id="5" name="Footer Placeholder 4">
            <a:extLst>
              <a:ext uri="{FF2B5EF4-FFF2-40B4-BE49-F238E27FC236}">
                <a16:creationId xmlns:a16="http://schemas.microsoft.com/office/drawing/2014/main" id="{BBCB98E6-FCDE-4B86-AE10-9A1A30A310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41B8878-05DA-4E69-88C9-E49F0079BB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4109580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r>
              <a:rPr lang="en-US" sz="3600" b="1" kern="1800" dirty="0">
                <a:solidFill>
                  <a:srgbClr val="111111"/>
                </a:solidFill>
                <a:effectLst/>
                <a:latin typeface="Calibri" panose="020F0502020204030204" pitchFamily="34" charset="0"/>
                <a:ea typeface="Times New Roman" panose="02020603050405020304" pitchFamily="18" charset="0"/>
                <a:cs typeface="Calibri" panose="020F0502020204030204" pitchFamily="34" charset="0"/>
              </a:rPr>
              <a:t>Can Our Loved Ones in Heaven See Us?</a:t>
            </a:r>
            <a:r>
              <a:rPr lang="en-US" sz="3600" dirty="0">
                <a:solidFill>
                  <a:srgbClr val="222222"/>
                </a:solidFill>
                <a:effectLst/>
                <a:latin typeface="Tempus Sans ITC" panose="04020404030D07020202" pitchFamily="82" charset="0"/>
                <a:ea typeface="Calibri" panose="020F0502020204030204" pitchFamily="34" charset="0"/>
                <a:cs typeface="Times New Roman" panose="02020603050405020304" pitchFamily="18" charset="0"/>
              </a:rPr>
              <a:t>  </a:t>
            </a:r>
          </a:p>
          <a:p>
            <a:pPr marL="0" indent="0">
              <a:buNone/>
            </a:pPr>
            <a:endParaRPr lang="en-US" sz="1200" dirty="0">
              <a:solidFill>
                <a:srgbClr val="222222"/>
              </a:solidFill>
              <a:latin typeface="Tempus Sans ITC" panose="04020404030D07020202" pitchFamily="82" charset="0"/>
              <a:ea typeface="Calibri" panose="020F0502020204030204" pitchFamily="34" charset="0"/>
              <a:cs typeface="Times New Roman" panose="02020603050405020304" pitchFamily="18" charset="0"/>
            </a:endParaRPr>
          </a:p>
          <a:p>
            <a:pPr marL="0" indent="0">
              <a:buNone/>
            </a:pPr>
            <a:r>
              <a:rPr lang="en-US" sz="3600" dirty="0">
                <a:solidFill>
                  <a:srgbClr val="222222"/>
                </a:solidFill>
                <a:effectLst/>
                <a:latin typeface="Tempus Sans ITC" panose="04020404030D07020202" pitchFamily="82" charset="0"/>
                <a:ea typeface="Calibri" panose="020F0502020204030204" pitchFamily="34" charset="0"/>
                <a:cs typeface="Times New Roman" panose="02020603050405020304" pitchFamily="18" charset="0"/>
              </a:rPr>
              <a:t>The foundation of this lesson came from an </a:t>
            </a:r>
            <a:r>
              <a:rPr lang="en-US" sz="3600" dirty="0">
                <a:solidFill>
                  <a:srgbClr val="000000"/>
                </a:solidFill>
                <a:effectLst/>
                <a:latin typeface="Tempus Sans ITC" panose="04020404030D07020202" pitchFamily="82" charset="0"/>
                <a:ea typeface="Calibri" panose="020F0502020204030204" pitchFamily="34" charset="0"/>
                <a:cs typeface="Times New Roman" panose="02020603050405020304" pitchFamily="18" charset="0"/>
              </a:rPr>
              <a:t>article</a:t>
            </a:r>
            <a:r>
              <a:rPr lang="en-US" sz="3600" dirty="0">
                <a:solidFill>
                  <a:srgbClr val="222222"/>
                </a:solidFill>
                <a:effectLst/>
                <a:latin typeface="Tempus Sans ITC" panose="04020404030D07020202" pitchFamily="82" charset="0"/>
                <a:ea typeface="Calibri" panose="020F0502020204030204" pitchFamily="34" charset="0"/>
                <a:cs typeface="Times New Roman" panose="02020603050405020304" pitchFamily="18" charset="0"/>
              </a:rPr>
              <a:t> written by Randy Alcorn, July 23, 2021 and published in the online magazine “Church Leaders”.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248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sz="3600"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endParaRPr>
          </a:p>
          <a:p>
            <a:pPr marL="0" indent="0">
              <a:buNone/>
            </a:pPr>
            <a:r>
              <a:rPr lang="en-US" sz="3600"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Earth is center stage, awaiting the universe’s climactic event: Christ’s return. In Heaven, Christ watches closely what transpires on earth, especially in the lives of believers (Revelation 2-3).  Rom 8:34 “</a:t>
            </a:r>
            <a:r>
              <a:rPr lang="en-US"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who is the one who condemns? Christ Jesus is He who died, but rather, was raised, </a:t>
            </a:r>
            <a:r>
              <a:rPr lang="en-US" sz="3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who is at the right hand of God</a:t>
            </a:r>
            <a:r>
              <a:rPr lang="en-US"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who </a:t>
            </a:r>
            <a:r>
              <a:rPr lang="en-US" sz="36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also intercedes for</a:t>
            </a:r>
            <a:r>
              <a:rPr lang="en-US"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us</a:t>
            </a:r>
            <a:r>
              <a:rPr lang="en-US"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6239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1950"/>
              </a:spcAft>
              <a:buNone/>
            </a:pPr>
            <a:r>
              <a:rPr lang="en-US"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 Eph 1:2 19,20 </a:t>
            </a:r>
            <a:r>
              <a:rPr lang="en-US" sz="3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 what is the surpassing greatness </a:t>
            </a:r>
            <a:r>
              <a:rPr lang="en-US" sz="3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of His power   toward us   who believe</a:t>
            </a:r>
            <a:r>
              <a:rPr lang="en-US" sz="3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These are in accordance with the working of the strength of His might which He brought about in Christ, when He raised Him from the dead and </a:t>
            </a:r>
            <a:r>
              <a:rPr lang="en-US" sz="3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seated Him at His right hand in the heavenly places.”</a:t>
            </a:r>
          </a:p>
          <a:p>
            <a:pPr marL="0" marR="0" indent="0">
              <a:lnSpc>
                <a:spcPct val="106000"/>
              </a:lnSpc>
              <a:spcBef>
                <a:spcPts val="0"/>
              </a:spcBef>
              <a:spcAft>
                <a:spcPts val="1950"/>
              </a:spcAft>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1950"/>
              </a:spcAft>
              <a:buNone/>
            </a:pPr>
            <a:r>
              <a:rPr lang="en-US" b="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2 Tim 1:7 </a:t>
            </a:r>
            <a:r>
              <a:rPr lang="en-US" sz="3200"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“For God has not given us a spirit of timidity, but of power and love and discipline”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177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r>
              <a:rPr lang="en-US" sz="2000" b="1" dirty="0">
                <a:effectLst/>
                <a:latin typeface="Verdana" panose="020B0604030504040204" pitchFamily="34" charset="0"/>
                <a:ea typeface="Times New Roman" panose="02020603050405020304" pitchFamily="18" charset="0"/>
                <a:cs typeface="Times New Roman" panose="02020603050405020304" pitchFamily="18" charset="0"/>
              </a:rPr>
              <a:t>Rev 21:1,2,3,4 </a:t>
            </a:r>
            <a:r>
              <a:rPr lang="en-US" sz="3000" dirty="0">
                <a:effectLst/>
                <a:latin typeface="Verdana" panose="020B0604030504040204" pitchFamily="34" charset="0"/>
                <a:ea typeface="Times New Roman" panose="02020603050405020304" pitchFamily="18" charset="0"/>
                <a:cs typeface="Times New Roman" panose="02020603050405020304" pitchFamily="18" charset="0"/>
              </a:rPr>
              <a:t>“Then I saw a new heaven and a new earth; </a:t>
            </a:r>
            <a:r>
              <a:rPr lang="en-US" sz="3000" b="1" dirty="0">
                <a:effectLst/>
                <a:latin typeface="Verdana" panose="020B0604030504040204" pitchFamily="34" charset="0"/>
                <a:ea typeface="Times New Roman" panose="02020603050405020304" pitchFamily="18" charset="0"/>
                <a:cs typeface="Times New Roman" panose="02020603050405020304" pitchFamily="18" charset="0"/>
              </a:rPr>
              <a:t>for the first heaven and the first earth passed away</a:t>
            </a:r>
            <a:r>
              <a:rPr lang="en-US" sz="3000" dirty="0">
                <a:effectLst/>
                <a:latin typeface="Verdana" panose="020B0604030504040204" pitchFamily="34" charset="0"/>
                <a:ea typeface="Times New Roman" panose="02020603050405020304" pitchFamily="18" charset="0"/>
                <a:cs typeface="Times New Roman" panose="02020603050405020304" pitchFamily="18" charset="0"/>
              </a:rPr>
              <a:t>, and there is no longer any sea. And I saw the holy city, new Jerusalem, coming down out of heaven from God, made ready as a bride adorned for her husband. And I heard a loud voice from the throne, saying, ‘Behold, the tabernacle of God is among men, and He will dwell among them, and they shall be His people, and God Himself will be among them, and He will wipe away every tear from their eyes, and there will no longer be any death; there will no longer be any mourning, or crying or pain; the first things have passed away.”</a:t>
            </a:r>
            <a:endParaRPr lang="en-US" sz="3000" dirty="0"/>
          </a:p>
        </p:txBody>
      </p:sp>
    </p:spTree>
    <p:extLst>
      <p:ext uri="{BB962C8B-B14F-4D97-AF65-F5344CB8AC3E}">
        <p14:creationId xmlns:p14="http://schemas.microsoft.com/office/powerpoint/2010/main" val="3110283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r>
              <a:rPr lang="en-US" b="1"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Rev 6:9-11 </a:t>
            </a:r>
            <a:r>
              <a:rPr lang="en-US" b="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3200"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“I saw under the altar the </a:t>
            </a:r>
            <a:r>
              <a:rPr lang="en-US" sz="3200" b="1"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souls of those who had been slain</a:t>
            </a:r>
            <a:r>
              <a:rPr lang="en-US" sz="3200"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 because of the word of God and the testimony they had maintained. </a:t>
            </a:r>
            <a:r>
              <a:rPr lang="en-US" sz="3200" b="1"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They called out in a loud voice</a:t>
            </a:r>
            <a:r>
              <a:rPr lang="en-US" sz="3200"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 ‘How long, Sovereign Lord, holy and true, until you judge the inhabitants of the earth and avenge our blood?’ Then each of them was given a white robe, and </a:t>
            </a:r>
            <a:r>
              <a:rPr lang="en-US" sz="3200" b="1"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they were told to wait a little longer</a:t>
            </a:r>
            <a:r>
              <a:rPr lang="en-US" sz="3200"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 until the number of their fellow servants and brothers who were to be killed as they had been was completed.”</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201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indent="0">
              <a:buNone/>
            </a:pPr>
            <a:r>
              <a:rPr lang="en-US" b="1" dirty="0">
                <a:effectLst/>
                <a:latin typeface="Verdana" panose="020B0604030504040204" pitchFamily="34" charset="0"/>
                <a:ea typeface="Times New Roman" panose="02020603050405020304" pitchFamily="18" charset="0"/>
                <a:cs typeface="Times New Roman" panose="02020603050405020304" pitchFamily="18" charset="0"/>
              </a:rPr>
              <a:t>Heb 12:23 </a:t>
            </a:r>
            <a:r>
              <a:rPr lang="en-US" sz="3600" dirty="0">
                <a:effectLst/>
                <a:latin typeface="Verdana" panose="020B0604030504040204" pitchFamily="34" charset="0"/>
                <a:ea typeface="Times New Roman" panose="02020603050405020304" pitchFamily="18" charset="0"/>
                <a:cs typeface="Times New Roman" panose="02020603050405020304" pitchFamily="18" charset="0"/>
              </a:rPr>
              <a:t>“to the general assembly and church of the Firstborn who are enrolled in heaven, and to God, the Judge of all, and </a:t>
            </a:r>
            <a:r>
              <a:rPr lang="en-US" sz="3600" b="1" dirty="0">
                <a:effectLst/>
                <a:latin typeface="Verdana" panose="020B0604030504040204" pitchFamily="34" charset="0"/>
                <a:ea typeface="Times New Roman" panose="02020603050405020304" pitchFamily="18" charset="0"/>
                <a:cs typeface="Times New Roman" panose="02020603050405020304" pitchFamily="18" charset="0"/>
              </a:rPr>
              <a:t>to the spirits of the just men made perfect.”</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8560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sz="4000" dirty="0"/>
          </a:p>
          <a:p>
            <a:pPr marL="0" indent="0">
              <a:buNone/>
            </a:pPr>
            <a:r>
              <a:rPr lang="en-US"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 Kings 6:17   </a:t>
            </a:r>
            <a:r>
              <a:rPr lang="en-US"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“Then Elisha prayed and said, ‘O Lord, I pray, open his eyes that he may see.’ And the Lord opened the servant’s eyes and saw; and behold, the mountains was full of horses and chariots of fire all around Elisha.”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0912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sz="4000" dirty="0"/>
          </a:p>
          <a:p>
            <a:pPr marL="0" indent="0">
              <a:buNone/>
            </a:pPr>
            <a:r>
              <a:rPr lang="en-US" dirty="0">
                <a:effectLst/>
                <a:latin typeface="Verdana" panose="020B0604030504040204" pitchFamily="34" charset="0"/>
                <a:ea typeface="Times New Roman" panose="02020603050405020304" pitchFamily="18" charset="0"/>
                <a:cs typeface="Times New Roman" panose="02020603050405020304" pitchFamily="18" charset="0"/>
              </a:rPr>
              <a:t>Hebrews 12:1    </a:t>
            </a:r>
            <a:r>
              <a:rPr lang="en-US" sz="36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“Therefore, since </a:t>
            </a:r>
            <a:r>
              <a:rPr lang="en-US" sz="3600" b="1"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we have so great a cloud of witnesses</a:t>
            </a:r>
            <a:r>
              <a:rPr lang="en-US" sz="36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sz="3600" b="1"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surrounding us</a:t>
            </a:r>
            <a:r>
              <a:rPr lang="en-US" sz="36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let us also lay aside every encumbrance and the sin which so easily entangles, and let us run with endurance the race that is set before us.”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2234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b="1"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endParaRPr>
          </a:p>
          <a:p>
            <a:pPr marL="0" indent="0">
              <a:buNone/>
            </a:pPr>
            <a:r>
              <a:rPr lang="en-US" b="1"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Lk 9:30,31   </a:t>
            </a:r>
            <a:r>
              <a:rPr lang="en-US" sz="36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“An behold, two men were talking with Him (Jesus); and they were Moses and Elijah, who, appearing in glory, were speaking of His departure which He was about to accomplish at Jerusalem.”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6087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r>
              <a:rPr lang="en-US" b="1"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Mk 12:26,27    </a:t>
            </a:r>
            <a:r>
              <a:rPr lang="en-US" sz="36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“But regarding the fact that the dead rise again, have you not read in the book of Moses, in the passage about the burning bush, how God spoke to him, saying, ‘I AM the God of Abraham, and the God of Isaac, and the God of Jacob? He is not the god of the dead, but of the living; you are greatly mistaken (regarding the resurrection).”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2726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1950"/>
              </a:spcAft>
              <a:buNone/>
            </a:pPr>
            <a:r>
              <a:rPr lang="en-US" b="1"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In Luke 15:7 </a:t>
            </a:r>
            <a:r>
              <a:rPr lang="en-US" sz="3200"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Christ says after telling His parable about finding the lost sheep that there will be “rejoicing in heaven over one sinner who repents”. Then He goes on to say “there is rejoicing in the presence of the angels of God over one sinner who repents” (Luke 15:10)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1950"/>
              </a:spcAft>
            </a:pPr>
            <a:r>
              <a:rPr lang="en-US" sz="3200" b="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It doesn’t speak of rejoicing  </a:t>
            </a:r>
            <a:r>
              <a:rPr lang="en-US" sz="3200" b="1"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by</a:t>
            </a:r>
            <a:r>
              <a:rPr lang="en-US" sz="3200" b="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  the angels but “</a:t>
            </a:r>
            <a:r>
              <a:rPr lang="en-US" sz="3200" b="1"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in the presence of angels”</a:t>
            </a:r>
            <a:r>
              <a:rPr lang="en-US" sz="3200"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a:t>
            </a:r>
            <a:r>
              <a:rPr lang="en-US" sz="3200"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522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a:lnSpc>
                <a:spcPct val="106000"/>
              </a:lnSpc>
              <a:spcBef>
                <a:spcPts val="0"/>
              </a:spcBef>
              <a:spcAft>
                <a:spcPts val="1950"/>
              </a:spcAft>
            </a:pPr>
            <a:r>
              <a:rPr lang="en-US" sz="3200" b="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It doesn’t speak of rejoicing </a:t>
            </a:r>
            <a:r>
              <a:rPr lang="en-US" sz="3200" b="1"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by</a:t>
            </a:r>
            <a:r>
              <a:rPr lang="en-US" sz="3200" b="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 the angels but “</a:t>
            </a:r>
            <a:r>
              <a:rPr lang="en-US" sz="3200" b="1"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in the presence of angels”</a:t>
            </a:r>
            <a:r>
              <a:rPr lang="en-US" sz="3200"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a:t>
            </a:r>
            <a:r>
              <a:rPr lang="en-US" sz="3200"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1950"/>
              </a:spcAft>
              <a:buNone/>
            </a:pPr>
            <a:r>
              <a:rPr lang="en-US" sz="3200"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Surely this is referencing the saints in Heaven, who would be overjoyed by human conversions, especially of those they knew and loved on Earth. To rejoice over conversions on Earth, </a:t>
            </a:r>
            <a:r>
              <a:rPr lang="en-US" sz="3200" i="1"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they must be aware of what is happening on Earth</a:t>
            </a:r>
            <a:r>
              <a:rPr lang="en-US" sz="3200" dirty="0">
                <a:solidFill>
                  <a:srgbClr val="222222"/>
                </a:solidFill>
                <a:effectLst/>
                <a:latin typeface="Verdana" panose="020B0604030504040204" pitchFamily="34" charset="0"/>
                <a:ea typeface="Times New Roman" panose="02020603050405020304" pitchFamily="18" charset="0"/>
                <a:cs typeface="Times New Roman" panose="02020603050405020304" pitchFamily="18" charset="0"/>
              </a:rPr>
              <a:t>—not generally, but specifically.</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6295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838</Words>
  <Application>Microsoft Office PowerPoint</Application>
  <PresentationFormat>Widescreen</PresentationFormat>
  <Paragraphs>23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Tempus Sans ITC</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Steve Mann</cp:lastModifiedBy>
  <cp:revision>26</cp:revision>
  <dcterms:created xsi:type="dcterms:W3CDTF">2019-04-11T15:26:57Z</dcterms:created>
  <dcterms:modified xsi:type="dcterms:W3CDTF">2021-09-15T18:38:52Z</dcterms:modified>
</cp:coreProperties>
</file>