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67" r:id="rId4"/>
    <p:sldId id="266" r:id="rId5"/>
    <p:sldId id="264" r:id="rId6"/>
    <p:sldId id="263" r:id="rId7"/>
    <p:sldId id="262" r:id="rId8"/>
    <p:sldId id="261" r:id="rId9"/>
    <p:sldId id="270" r:id="rId10"/>
    <p:sldId id="269" r:id="rId11"/>
    <p:sldId id="268" r:id="rId12"/>
    <p:sldId id="258" r:id="rId13"/>
    <p:sldId id="273" r:id="rId14"/>
    <p:sldId id="272" r:id="rId15"/>
    <p:sldId id="271" r:id="rId16"/>
  </p:sldIdLst>
  <p:sldSz cx="9144000" cy="6858000" type="overhead"/>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1308"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A5AE-C351-4E47-A971-56934F80CB60}"/>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B610C6-18FA-4F1B-9F74-7ADA30CE97C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116AAF-2FCF-4EA5-AA12-05FF7DFC1A47}"/>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5" name="Footer Placeholder 4">
            <a:extLst>
              <a:ext uri="{FF2B5EF4-FFF2-40B4-BE49-F238E27FC236}">
                <a16:creationId xmlns:a16="http://schemas.microsoft.com/office/drawing/2014/main" id="{E3532607-079C-4FDA-A0DE-2C3572CA6D9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DBBE08-5BB6-4640-930B-BE2344DDE216}"/>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4126337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9E48-475F-4975-8ECA-36C21C7E24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8E6554-52CA-4A44-97C6-790904A76B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8C905-3441-4320-B8FC-D77AEC184E9A}"/>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5" name="Footer Placeholder 4">
            <a:extLst>
              <a:ext uri="{FF2B5EF4-FFF2-40B4-BE49-F238E27FC236}">
                <a16:creationId xmlns:a16="http://schemas.microsoft.com/office/drawing/2014/main" id="{7E28180D-14A6-495B-9588-B3394512D98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8FD6CA5-36F3-43DD-8F3B-886643523422}"/>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193796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DF3E74-7C18-4687-B16F-322DB90D63E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7A1B5E-4B65-4C2D-A110-3F57628F39E3}"/>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0EEC0-B70F-46F0-A073-FAF8D638EA3A}"/>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5" name="Footer Placeholder 4">
            <a:extLst>
              <a:ext uri="{FF2B5EF4-FFF2-40B4-BE49-F238E27FC236}">
                <a16:creationId xmlns:a16="http://schemas.microsoft.com/office/drawing/2014/main" id="{41418439-026C-4AA0-A631-EEFE5AFCA1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6F3F5B-51C0-4967-9249-BF17DC0D5907}"/>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4009022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CC862-BB5D-49E9-AFC8-3E7517CE5F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AB6F9-FB89-4F0C-B1BD-305D95B3B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5F36F7-6A69-4604-8A3B-F537752C0323}"/>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5" name="Footer Placeholder 4">
            <a:extLst>
              <a:ext uri="{FF2B5EF4-FFF2-40B4-BE49-F238E27FC236}">
                <a16:creationId xmlns:a16="http://schemas.microsoft.com/office/drawing/2014/main" id="{55F8A997-52D6-4077-8E03-17E56FA005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F71B490-1CFE-4BEE-923F-52CF4E3637E7}"/>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300133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CE63-5462-4A14-931C-FA71C50004C9}"/>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46BB3A-B2CB-4322-8F37-2F776D402174}"/>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49C904-3C6A-4476-86B8-B8A9A3C001AB}"/>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5" name="Footer Placeholder 4">
            <a:extLst>
              <a:ext uri="{FF2B5EF4-FFF2-40B4-BE49-F238E27FC236}">
                <a16:creationId xmlns:a16="http://schemas.microsoft.com/office/drawing/2014/main" id="{BBD68101-47A4-4F7D-9FE9-B8E30C1DA57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CED73F5-0D0A-45EF-A51A-C49B0BE49F54}"/>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187868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887D-6AA7-4572-B308-BCD608E987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DD6440-6250-464B-8EAF-1F752F107B47}"/>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7E6576-9A72-47B6-B694-83CEF85FB1C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27928E-501D-4CE2-B061-8A3431DF8A01}"/>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6" name="Footer Placeholder 5">
            <a:extLst>
              <a:ext uri="{FF2B5EF4-FFF2-40B4-BE49-F238E27FC236}">
                <a16:creationId xmlns:a16="http://schemas.microsoft.com/office/drawing/2014/main" id="{E40DFC91-A167-431F-9057-2829A6F34DA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0077B65-96DF-4E28-B715-E863CB70E097}"/>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556187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64017-6B16-4A5D-9C7B-5DE34DE7A5E2}"/>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F95CBC-A5BD-43F5-B2F2-86D7C3E7ECA7}"/>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343084-56AF-44A7-B855-913FC41B912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FD8B68-BF3F-441A-99CD-254AA6625B32}"/>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F69C7-5971-4727-A020-04C78153756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CB6CA4-198E-4E91-97AC-8A10196E523A}"/>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8" name="Footer Placeholder 7">
            <a:extLst>
              <a:ext uri="{FF2B5EF4-FFF2-40B4-BE49-F238E27FC236}">
                <a16:creationId xmlns:a16="http://schemas.microsoft.com/office/drawing/2014/main" id="{8EB96E44-C26D-44CD-8F54-62A14FD093B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1E324ED-C676-40E8-8BE6-0266220C0766}"/>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437360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B9417-0777-4BA1-BA52-FDCC514A9A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67ABE4-13F8-4922-AD78-1C31855F739D}"/>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4" name="Footer Placeholder 3">
            <a:extLst>
              <a:ext uri="{FF2B5EF4-FFF2-40B4-BE49-F238E27FC236}">
                <a16:creationId xmlns:a16="http://schemas.microsoft.com/office/drawing/2014/main" id="{13D164A4-4D2C-41C1-8524-9F65BA6A887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15FF248-B8BA-4150-A00C-186CE719C8B3}"/>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202103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7377A0-0733-4A75-8616-84A12F186C14}"/>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3" name="Footer Placeholder 2">
            <a:extLst>
              <a:ext uri="{FF2B5EF4-FFF2-40B4-BE49-F238E27FC236}">
                <a16:creationId xmlns:a16="http://schemas.microsoft.com/office/drawing/2014/main" id="{1AEC5F02-62B2-4B4F-803E-1090F3484A6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7D959FD-AD2C-42C9-8F26-15E6F58A54E3}"/>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163133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5886B-5D7E-4A10-908D-30B7FB8C5170}"/>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8C3749-A5E0-4531-B5F1-2BE08419DF8F}"/>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4E15FA-E61F-4379-9AB6-CA58D34DCE4C}"/>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7F3305-9B2D-4923-A927-E158791267FD}"/>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6" name="Footer Placeholder 5">
            <a:extLst>
              <a:ext uri="{FF2B5EF4-FFF2-40B4-BE49-F238E27FC236}">
                <a16:creationId xmlns:a16="http://schemas.microsoft.com/office/drawing/2014/main" id="{557996DB-2D2C-41E4-B6AC-46F1D2F2E49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B726247-8101-4CE2-8EAB-71B99994813A}"/>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172475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A75DB-5964-46A1-9004-F0EC17676CA1}"/>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92C83-54D6-481B-9B6C-16AFA5781203}"/>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C06DD13-3CEA-40B4-82C8-B3CD0C3ABFD6}"/>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59726-0053-457B-B3F5-9FC0E1732B09}"/>
              </a:ext>
            </a:extLst>
          </p:cNvPr>
          <p:cNvSpPr>
            <a:spLocks noGrp="1"/>
          </p:cNvSpPr>
          <p:nvPr>
            <p:ph type="dt" sz="half" idx="10"/>
          </p:nvPr>
        </p:nvSpPr>
        <p:spPr/>
        <p:txBody>
          <a:bodyPr/>
          <a:lstStyle/>
          <a:p>
            <a:fld id="{7BE50499-A6AE-48C1-B673-103C7BE2B98D}" type="datetimeFigureOut">
              <a:rPr lang="en-US" smtClean="0"/>
              <a:t>11/8/2019</a:t>
            </a:fld>
            <a:endParaRPr lang="en-US" dirty="0"/>
          </a:p>
        </p:txBody>
      </p:sp>
      <p:sp>
        <p:nvSpPr>
          <p:cNvPr id="6" name="Footer Placeholder 5">
            <a:extLst>
              <a:ext uri="{FF2B5EF4-FFF2-40B4-BE49-F238E27FC236}">
                <a16:creationId xmlns:a16="http://schemas.microsoft.com/office/drawing/2014/main" id="{1AB55749-9C7E-4F9D-86D3-25F447C0BBC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EDAA849-F407-4374-9AEE-232F8A2DFA33}"/>
              </a:ext>
            </a:extLst>
          </p:cNvPr>
          <p:cNvSpPr>
            <a:spLocks noGrp="1"/>
          </p:cNvSpPr>
          <p:nvPr>
            <p:ph type="sldNum" sz="quarter" idx="12"/>
          </p:nvPr>
        </p:nvSpPr>
        <p:spPr/>
        <p:txBody>
          <a:bodyPr/>
          <a:lstStyle/>
          <a:p>
            <a:fld id="{7A481562-F4D4-4232-B131-04FC508A6797}" type="slidenum">
              <a:rPr lang="en-US" smtClean="0"/>
              <a:t>‹#›</a:t>
            </a:fld>
            <a:endParaRPr lang="en-US" dirty="0"/>
          </a:p>
        </p:txBody>
      </p:sp>
    </p:spTree>
    <p:extLst>
      <p:ext uri="{BB962C8B-B14F-4D97-AF65-F5344CB8AC3E}">
        <p14:creationId xmlns:p14="http://schemas.microsoft.com/office/powerpoint/2010/main" val="326927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91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0CC0FB-CE63-4999-9F8C-077A0099B1B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9731BA-C8BE-4F84-9DB5-049CB15EBF6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17F6D-760F-450D-B407-A52E70C3D89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11/8/2019</a:t>
            </a:fld>
            <a:endParaRPr lang="en-US" dirty="0"/>
          </a:p>
        </p:txBody>
      </p:sp>
      <p:sp>
        <p:nvSpPr>
          <p:cNvPr id="5" name="Footer Placeholder 4">
            <a:extLst>
              <a:ext uri="{FF2B5EF4-FFF2-40B4-BE49-F238E27FC236}">
                <a16:creationId xmlns:a16="http://schemas.microsoft.com/office/drawing/2014/main" id="{BBCB98E6-FCDE-4B86-AE10-9A1A30A3107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341B8878-05DA-4E69-88C9-E49F0079BBB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dirty="0"/>
          </a:p>
        </p:txBody>
      </p:sp>
    </p:spTree>
    <p:extLst>
      <p:ext uri="{BB962C8B-B14F-4D97-AF65-F5344CB8AC3E}">
        <p14:creationId xmlns:p14="http://schemas.microsoft.com/office/powerpoint/2010/main" val="4109580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5CA49-FA5E-4D0C-9BD4-13ECDF26216E}"/>
              </a:ext>
            </a:extLst>
          </p:cNvPr>
          <p:cNvSpPr>
            <a:spLocks noGrp="1"/>
          </p:cNvSpPr>
          <p:nvPr>
            <p:ph type="title"/>
          </p:nvPr>
        </p:nvSpPr>
        <p:spPr>
          <a:xfrm>
            <a:off x="628650" y="293616"/>
            <a:ext cx="7886700" cy="662730"/>
          </a:xfrm>
        </p:spPr>
        <p:txBody>
          <a:bodyPr>
            <a:normAutofit/>
          </a:bodyPr>
          <a:lstStyle/>
          <a:p>
            <a:r>
              <a:rPr lang="en-US" sz="4000" dirty="0"/>
              <a:t> </a:t>
            </a:r>
            <a:endParaRPr lang="en-US" sz="1800" dirty="0"/>
          </a:p>
        </p:txBody>
      </p:sp>
      <p:sp>
        <p:nvSpPr>
          <p:cNvPr id="3" name="Content Placeholder 2">
            <a:extLst>
              <a:ext uri="{FF2B5EF4-FFF2-40B4-BE49-F238E27FC236}">
                <a16:creationId xmlns:a16="http://schemas.microsoft.com/office/drawing/2014/main" id="{48533BE5-D0FD-469F-8B29-C1F1C4216D54}"/>
              </a:ext>
            </a:extLst>
          </p:cNvPr>
          <p:cNvSpPr>
            <a:spLocks noGrp="1"/>
          </p:cNvSpPr>
          <p:nvPr>
            <p:ph idx="1"/>
          </p:nvPr>
        </p:nvSpPr>
        <p:spPr>
          <a:xfrm>
            <a:off x="628650" y="293617"/>
            <a:ext cx="7886700" cy="5883346"/>
          </a:xfrm>
        </p:spPr>
        <p:txBody>
          <a:bodyPr>
            <a:noAutofit/>
          </a:bodyPr>
          <a:lstStyle/>
          <a:p>
            <a:r>
              <a:rPr lang="en-US" sz="3600" dirty="0"/>
              <a:t>LORD’S SUPPER:      </a:t>
            </a:r>
            <a:r>
              <a:rPr lang="en-US" sz="1200" dirty="0"/>
              <a:t>video: “The Both/And Church” 6:35 – 27:03</a:t>
            </a:r>
          </a:p>
          <a:p>
            <a:pPr marL="0" indent="0">
              <a:buNone/>
            </a:pPr>
            <a:endParaRPr lang="en-US" sz="1600" dirty="0"/>
          </a:p>
          <a:p>
            <a:r>
              <a:rPr lang="en-US" sz="3600" b="1" dirty="0"/>
              <a:t>Tradition</a:t>
            </a:r>
            <a:r>
              <a:rPr lang="en-US" sz="3600" dirty="0"/>
              <a:t> (not God given instruction – human reason):       directions in Scripture thru 3 ways – 1) command,  2) example,  3) necessary inference</a:t>
            </a:r>
          </a:p>
          <a:p>
            <a:endParaRPr lang="en-US" sz="1000" u="sng" dirty="0">
              <a:latin typeface="Tempus Sans ITC" panose="04020404030D07020202" pitchFamily="82" charset="0"/>
            </a:endParaRPr>
          </a:p>
          <a:p>
            <a:r>
              <a:rPr lang="en-US" sz="3600" dirty="0"/>
              <a:t>“</a:t>
            </a:r>
            <a:r>
              <a:rPr lang="en-US" sz="3600" b="1" dirty="0">
                <a:latin typeface="Tempus Sans ITC" panose="04020404030D07020202" pitchFamily="82" charset="0"/>
              </a:rPr>
              <a:t>In Remembrance of Me</a:t>
            </a:r>
            <a:r>
              <a:rPr lang="en-US" sz="3600" dirty="0"/>
              <a:t>” – </a:t>
            </a:r>
          </a:p>
          <a:p>
            <a:r>
              <a:rPr lang="en-US" sz="3600" dirty="0"/>
              <a:t>Not in </a:t>
            </a:r>
            <a:r>
              <a:rPr lang="en-US" sz="3600" b="1" dirty="0"/>
              <a:t>Mt 26:26</a:t>
            </a:r>
            <a:r>
              <a:rPr lang="en-US" sz="3600" dirty="0"/>
              <a:t> ff;   </a:t>
            </a:r>
            <a:r>
              <a:rPr lang="en-US" sz="3600" b="1" dirty="0"/>
              <a:t>Mk 14: 22-25</a:t>
            </a:r>
            <a:r>
              <a:rPr lang="en-US" sz="3600" dirty="0"/>
              <a:t> ;   </a:t>
            </a:r>
          </a:p>
          <a:p>
            <a:r>
              <a:rPr lang="en-US" sz="3600" dirty="0"/>
              <a:t> </a:t>
            </a:r>
            <a:r>
              <a:rPr lang="en-US" sz="3600" b="1" dirty="0"/>
              <a:t>Lk 22:14-20</a:t>
            </a:r>
            <a:r>
              <a:rPr lang="en-US" sz="3600" dirty="0"/>
              <a:t> Once after breaking bread but not the Cup </a:t>
            </a:r>
            <a:endParaRPr lang="en-US" sz="3600" u="sng" dirty="0">
              <a:latin typeface="Tempus Sans ITC" panose="04020404030D07020202" pitchFamily="82" charset="0"/>
            </a:endParaRPr>
          </a:p>
        </p:txBody>
      </p:sp>
    </p:spTree>
    <p:extLst>
      <p:ext uri="{BB962C8B-B14F-4D97-AF65-F5344CB8AC3E}">
        <p14:creationId xmlns:p14="http://schemas.microsoft.com/office/powerpoint/2010/main" val="1695319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B8064-9314-4CC7-98DF-77588D7EF339}"/>
              </a:ext>
            </a:extLst>
          </p:cNvPr>
          <p:cNvSpPr>
            <a:spLocks noGrp="1"/>
          </p:cNvSpPr>
          <p:nvPr>
            <p:ph type="title"/>
          </p:nvPr>
        </p:nvSpPr>
        <p:spPr>
          <a:xfrm>
            <a:off x="628650" y="365126"/>
            <a:ext cx="7886700" cy="16338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F666A7D-0B3C-4FED-A9AC-D2DE77BB70B5}"/>
              </a:ext>
            </a:extLst>
          </p:cNvPr>
          <p:cNvSpPr>
            <a:spLocks noGrp="1"/>
          </p:cNvSpPr>
          <p:nvPr>
            <p:ph idx="1"/>
          </p:nvPr>
        </p:nvSpPr>
        <p:spPr>
          <a:xfrm>
            <a:off x="628650" y="436229"/>
            <a:ext cx="7886700" cy="5740735"/>
          </a:xfrm>
        </p:spPr>
        <p:txBody>
          <a:bodyPr>
            <a:normAutofit/>
          </a:bodyPr>
          <a:lstStyle/>
          <a:p>
            <a:pPr lvl="0"/>
            <a:r>
              <a:rPr lang="en-US" sz="3200" dirty="0">
                <a:solidFill>
                  <a:srgbClr val="00B050"/>
                </a:solidFill>
              </a:rPr>
              <a:t>Jesus as conqueror on His 2</a:t>
            </a:r>
            <a:r>
              <a:rPr lang="en-US" sz="3200" baseline="30000" dirty="0">
                <a:solidFill>
                  <a:srgbClr val="00B050"/>
                </a:solidFill>
              </a:rPr>
              <a:t>nd</a:t>
            </a:r>
            <a:r>
              <a:rPr lang="en-US" sz="3200" dirty="0">
                <a:solidFill>
                  <a:srgbClr val="00B050"/>
                </a:solidFill>
              </a:rPr>
              <a:t> coming and Judgement Day</a:t>
            </a:r>
          </a:p>
          <a:p>
            <a:pPr lvl="1"/>
            <a:r>
              <a:rPr lang="en-US" sz="2800" dirty="0"/>
              <a:t>Mtt 21:21, 27   </a:t>
            </a:r>
            <a:r>
              <a:rPr lang="en-US" sz="3600" dirty="0"/>
              <a:t>From that time Jesus began to show His disciples that He must go to Jerusalem, and suffer many things … be killed and be raised up on the third day.  AND   the Son of Man is going to come in the glory of His Father with His angels, and will then repay every man according to his deeds.</a:t>
            </a:r>
          </a:p>
          <a:p>
            <a:endParaRPr lang="en-US" sz="3600" dirty="0"/>
          </a:p>
        </p:txBody>
      </p:sp>
    </p:spTree>
    <p:extLst>
      <p:ext uri="{BB962C8B-B14F-4D97-AF65-F5344CB8AC3E}">
        <p14:creationId xmlns:p14="http://schemas.microsoft.com/office/powerpoint/2010/main" val="4232198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AA603-FDC9-4B52-A005-225D8E918CEB}"/>
              </a:ext>
            </a:extLst>
          </p:cNvPr>
          <p:cNvSpPr>
            <a:spLocks noGrp="1"/>
          </p:cNvSpPr>
          <p:nvPr>
            <p:ph type="title"/>
          </p:nvPr>
        </p:nvSpPr>
        <p:spPr>
          <a:xfrm>
            <a:off x="628650" y="365126"/>
            <a:ext cx="7886700" cy="15499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1ADA7C9-F5D3-4B02-81C6-6D47F51F97CC}"/>
              </a:ext>
            </a:extLst>
          </p:cNvPr>
          <p:cNvSpPr>
            <a:spLocks noGrp="1"/>
          </p:cNvSpPr>
          <p:nvPr>
            <p:ph idx="1"/>
          </p:nvPr>
        </p:nvSpPr>
        <p:spPr>
          <a:xfrm>
            <a:off x="628650" y="444618"/>
            <a:ext cx="7886700" cy="5732346"/>
          </a:xfrm>
        </p:spPr>
        <p:txBody>
          <a:bodyPr>
            <a:normAutofit fontScale="92500" lnSpcReduction="20000"/>
          </a:bodyPr>
          <a:lstStyle/>
          <a:p>
            <a:pPr lvl="1"/>
            <a:r>
              <a:rPr lang="en-US" sz="3200" dirty="0">
                <a:solidFill>
                  <a:srgbClr val="00B050"/>
                </a:solidFill>
              </a:rPr>
              <a:t>Jesus as conqueror on His 2</a:t>
            </a:r>
            <a:r>
              <a:rPr lang="en-US" sz="3200" baseline="30000" dirty="0">
                <a:solidFill>
                  <a:srgbClr val="00B050"/>
                </a:solidFill>
              </a:rPr>
              <a:t>nd</a:t>
            </a:r>
            <a:r>
              <a:rPr lang="en-US" sz="3200" dirty="0">
                <a:solidFill>
                  <a:srgbClr val="00B050"/>
                </a:solidFill>
              </a:rPr>
              <a:t> coming and Judgement Day</a:t>
            </a:r>
            <a:endParaRPr lang="en-US" sz="3200" dirty="0"/>
          </a:p>
          <a:p>
            <a:pPr lvl="1"/>
            <a:endParaRPr lang="en-US" sz="3200" dirty="0"/>
          </a:p>
          <a:p>
            <a:pPr lvl="1"/>
            <a:r>
              <a:rPr lang="en-US" sz="2800" b="1" dirty="0"/>
              <a:t>Mtt 24:27, 30 </a:t>
            </a:r>
            <a:r>
              <a:rPr lang="en-US" sz="3600" dirty="0"/>
              <a:t>For just as the lightning comes from the east and flashes even to the west, so will the coming of the Son of Man be. And He will send forth His angels with a great trumpet and they will gather together His elect from the four winds, from one end of the sky to the other.</a:t>
            </a:r>
          </a:p>
          <a:p>
            <a:pPr lvl="1"/>
            <a:r>
              <a:rPr lang="en-US" sz="2800" b="1" dirty="0"/>
              <a:t>Mtt 25:31 </a:t>
            </a:r>
            <a:r>
              <a:rPr lang="en-US" sz="3600" dirty="0"/>
              <a:t>But when the Son of Man comes in His glory, and all the angels with Him, then He will sit on His glorious throne.</a:t>
            </a:r>
          </a:p>
          <a:p>
            <a:endParaRPr lang="en-US" dirty="0"/>
          </a:p>
        </p:txBody>
      </p:sp>
    </p:spTree>
    <p:extLst>
      <p:ext uri="{BB962C8B-B14F-4D97-AF65-F5344CB8AC3E}">
        <p14:creationId xmlns:p14="http://schemas.microsoft.com/office/powerpoint/2010/main" val="2729970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CD54E-20B3-4BFC-AD84-55E73C2600DC}"/>
              </a:ext>
            </a:extLst>
          </p:cNvPr>
          <p:cNvSpPr>
            <a:spLocks noGrp="1"/>
          </p:cNvSpPr>
          <p:nvPr>
            <p:ph type="title"/>
          </p:nvPr>
        </p:nvSpPr>
        <p:spPr>
          <a:xfrm>
            <a:off x="628650" y="365126"/>
            <a:ext cx="7886700" cy="7110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8A5B935-15D1-40F3-982F-B2A2C543B768}"/>
              </a:ext>
            </a:extLst>
          </p:cNvPr>
          <p:cNvSpPr>
            <a:spLocks noGrp="1"/>
          </p:cNvSpPr>
          <p:nvPr>
            <p:ph idx="1"/>
          </p:nvPr>
        </p:nvSpPr>
        <p:spPr>
          <a:xfrm>
            <a:off x="628650" y="436229"/>
            <a:ext cx="7886700" cy="5740735"/>
          </a:xfrm>
        </p:spPr>
        <p:txBody>
          <a:bodyPr>
            <a:normAutofit lnSpcReduction="10000"/>
          </a:bodyPr>
          <a:lstStyle/>
          <a:p>
            <a:pPr lvl="1"/>
            <a:r>
              <a:rPr lang="en-US" dirty="0">
                <a:solidFill>
                  <a:srgbClr val="00B050"/>
                </a:solidFill>
              </a:rPr>
              <a:t>Jesus as conqueror on His 2</a:t>
            </a:r>
            <a:r>
              <a:rPr lang="en-US" baseline="30000" dirty="0">
                <a:solidFill>
                  <a:srgbClr val="00B050"/>
                </a:solidFill>
              </a:rPr>
              <a:t>nd</a:t>
            </a:r>
            <a:r>
              <a:rPr lang="en-US" dirty="0">
                <a:solidFill>
                  <a:srgbClr val="00B050"/>
                </a:solidFill>
              </a:rPr>
              <a:t> coming and Judgement Day</a:t>
            </a:r>
            <a:endParaRPr lang="en-US" dirty="0"/>
          </a:p>
          <a:p>
            <a:pPr lvl="1"/>
            <a:endParaRPr lang="en-US" dirty="0"/>
          </a:p>
          <a:p>
            <a:pPr lvl="1"/>
            <a:r>
              <a:rPr lang="en-US" sz="2800" b="1" dirty="0"/>
              <a:t>I Cor 4:5  </a:t>
            </a:r>
            <a:r>
              <a:rPr lang="en-US" sz="3600" dirty="0"/>
              <a:t>Therefore do not go on passing judgment before the time, but wait until the Lord comes who will both bring to light the things hidden and disclose the motives of men’s …</a:t>
            </a:r>
          </a:p>
          <a:p>
            <a:pPr lvl="1"/>
            <a:r>
              <a:rPr lang="en-US" sz="2800" b="1" dirty="0"/>
              <a:t>Phil 3:20   </a:t>
            </a:r>
            <a:r>
              <a:rPr lang="en-US" sz="3600" dirty="0"/>
              <a:t>For our citizenship is in heaven, from which also we eagerly wait for a Savior; the Lord Jesus Christ.</a:t>
            </a:r>
          </a:p>
          <a:p>
            <a:endParaRPr lang="en-US" dirty="0"/>
          </a:p>
        </p:txBody>
      </p:sp>
    </p:spTree>
    <p:extLst>
      <p:ext uri="{BB962C8B-B14F-4D97-AF65-F5344CB8AC3E}">
        <p14:creationId xmlns:p14="http://schemas.microsoft.com/office/powerpoint/2010/main" val="3439784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F539D-10CA-4EF5-BE3B-4D1211BDA394}"/>
              </a:ext>
            </a:extLst>
          </p:cNvPr>
          <p:cNvSpPr>
            <a:spLocks noGrp="1"/>
          </p:cNvSpPr>
          <p:nvPr>
            <p:ph type="title"/>
          </p:nvPr>
        </p:nvSpPr>
        <p:spPr>
          <a:xfrm>
            <a:off x="628650" y="365126"/>
            <a:ext cx="7886700" cy="7110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D4AC563-62D6-4434-B355-D83FC13979C7}"/>
              </a:ext>
            </a:extLst>
          </p:cNvPr>
          <p:cNvSpPr>
            <a:spLocks noGrp="1"/>
          </p:cNvSpPr>
          <p:nvPr>
            <p:ph idx="1"/>
          </p:nvPr>
        </p:nvSpPr>
        <p:spPr>
          <a:xfrm>
            <a:off x="628650" y="436229"/>
            <a:ext cx="7886700" cy="5740735"/>
          </a:xfrm>
        </p:spPr>
        <p:txBody>
          <a:bodyPr/>
          <a:lstStyle/>
          <a:p>
            <a:r>
              <a:rPr lang="en-US" sz="3600" dirty="0"/>
              <a:t>IN REMEMBRANCE OF ME:  </a:t>
            </a:r>
            <a:endParaRPr lang="en-US" sz="2400" dirty="0"/>
          </a:p>
          <a:p>
            <a:r>
              <a:rPr lang="en-US" sz="3600" dirty="0"/>
              <a:t>Creator </a:t>
            </a:r>
          </a:p>
          <a:p>
            <a:r>
              <a:rPr lang="en-US" sz="3600" dirty="0"/>
              <a:t>God becoming Human</a:t>
            </a:r>
          </a:p>
          <a:p>
            <a:r>
              <a:rPr lang="en-US" sz="3600" dirty="0"/>
              <a:t>Suffering </a:t>
            </a:r>
            <a:r>
              <a:rPr lang="en-US" sz="3600" dirty="0">
                <a:solidFill>
                  <a:srgbClr val="FF0000"/>
                </a:solidFill>
              </a:rPr>
              <a:t>Savior</a:t>
            </a:r>
            <a:r>
              <a:rPr lang="en-US" sz="3600" dirty="0"/>
              <a:t> (cross- proclaim His death)</a:t>
            </a:r>
          </a:p>
          <a:p>
            <a:r>
              <a:rPr lang="en-US" sz="3600" dirty="0"/>
              <a:t>Head of the Church</a:t>
            </a:r>
          </a:p>
          <a:p>
            <a:r>
              <a:rPr lang="en-US" sz="3600" dirty="0"/>
              <a:t>Judge of humanity</a:t>
            </a:r>
            <a:endParaRPr lang="en-US" sz="2400" dirty="0"/>
          </a:p>
          <a:p>
            <a:endParaRPr lang="en-US" sz="3600" dirty="0"/>
          </a:p>
        </p:txBody>
      </p:sp>
    </p:spTree>
    <p:extLst>
      <p:ext uri="{BB962C8B-B14F-4D97-AF65-F5344CB8AC3E}">
        <p14:creationId xmlns:p14="http://schemas.microsoft.com/office/powerpoint/2010/main" val="4281766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4D2A2-9FE6-4D9A-8DE7-1159991E2538}"/>
              </a:ext>
            </a:extLst>
          </p:cNvPr>
          <p:cNvSpPr>
            <a:spLocks noGrp="1"/>
          </p:cNvSpPr>
          <p:nvPr>
            <p:ph type="title"/>
          </p:nvPr>
        </p:nvSpPr>
        <p:spPr>
          <a:xfrm>
            <a:off x="628650" y="365126"/>
            <a:ext cx="7886700" cy="121436"/>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AB1EF83-D12E-4492-8578-FA365CC5E034}"/>
              </a:ext>
            </a:extLst>
          </p:cNvPr>
          <p:cNvSpPr>
            <a:spLocks noGrp="1"/>
          </p:cNvSpPr>
          <p:nvPr>
            <p:ph idx="1"/>
          </p:nvPr>
        </p:nvSpPr>
        <p:spPr>
          <a:xfrm>
            <a:off x="628650" y="486563"/>
            <a:ext cx="7886700" cy="5690401"/>
          </a:xfrm>
        </p:spPr>
        <p:txBody>
          <a:bodyPr/>
          <a:lstStyle/>
          <a:p>
            <a:endParaRPr lang="en-US" dirty="0"/>
          </a:p>
        </p:txBody>
      </p:sp>
    </p:spTree>
    <p:extLst>
      <p:ext uri="{BB962C8B-B14F-4D97-AF65-F5344CB8AC3E}">
        <p14:creationId xmlns:p14="http://schemas.microsoft.com/office/powerpoint/2010/main" val="2577663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0C3AD-D6B7-42F3-B7F3-E57F95C13E59}"/>
              </a:ext>
            </a:extLst>
          </p:cNvPr>
          <p:cNvSpPr>
            <a:spLocks noGrp="1"/>
          </p:cNvSpPr>
          <p:nvPr>
            <p:ph type="title"/>
          </p:nvPr>
        </p:nvSpPr>
        <p:spPr>
          <a:xfrm>
            <a:off x="628650" y="365126"/>
            <a:ext cx="7886700" cy="1969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AE23CA9-7E26-413A-893C-5FC8A40CBA38}"/>
              </a:ext>
            </a:extLst>
          </p:cNvPr>
          <p:cNvSpPr>
            <a:spLocks noGrp="1"/>
          </p:cNvSpPr>
          <p:nvPr>
            <p:ph idx="1"/>
          </p:nvPr>
        </p:nvSpPr>
        <p:spPr>
          <a:xfrm>
            <a:off x="628650" y="486562"/>
            <a:ext cx="7886700" cy="5690402"/>
          </a:xfrm>
        </p:spPr>
        <p:txBody>
          <a:bodyPr/>
          <a:lstStyle/>
          <a:p>
            <a:endParaRPr lang="en-US" dirty="0"/>
          </a:p>
        </p:txBody>
      </p:sp>
    </p:spTree>
    <p:extLst>
      <p:ext uri="{BB962C8B-B14F-4D97-AF65-F5344CB8AC3E}">
        <p14:creationId xmlns:p14="http://schemas.microsoft.com/office/powerpoint/2010/main" val="314085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365126"/>
            <a:ext cx="78867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528507"/>
            <a:ext cx="7886700" cy="5648457"/>
          </a:xfrm>
        </p:spPr>
        <p:txBody>
          <a:bodyPr>
            <a:normAutofit lnSpcReduction="10000"/>
          </a:bodyPr>
          <a:lstStyle/>
          <a:p>
            <a:r>
              <a:rPr lang="en-US" sz="3600" dirty="0"/>
              <a:t>“In Remembrance of Me” –</a:t>
            </a:r>
          </a:p>
          <a:p>
            <a:r>
              <a:rPr lang="en-US" b="1" dirty="0"/>
              <a:t>I Cor 11:23-26</a:t>
            </a:r>
            <a:r>
              <a:rPr lang="en-US" dirty="0"/>
              <a:t>  </a:t>
            </a:r>
            <a:r>
              <a:rPr lang="en-US" sz="3600" dirty="0"/>
              <a:t>For I received from the Lord that which I also delivered to you, that the Lord Jesus in the night in which He was betrayed took bread; and when He had given thanks, He broke it and said, “This is My body, which is for you; </a:t>
            </a:r>
            <a:r>
              <a:rPr lang="en-US" sz="3600" b="1" dirty="0"/>
              <a:t>do this in remembrance of Me</a:t>
            </a:r>
            <a:r>
              <a:rPr lang="en-US" sz="3600" dirty="0"/>
              <a:t>.” In the same way the cup also after suppers, saying, “This cup is the new covenant in My blood; </a:t>
            </a:r>
            <a:r>
              <a:rPr lang="en-US" sz="3600" b="1" dirty="0"/>
              <a:t>do this</a:t>
            </a:r>
            <a:r>
              <a:rPr lang="en-US" sz="3600" dirty="0"/>
              <a:t>, as often as you drink, </a:t>
            </a:r>
            <a:r>
              <a:rPr lang="en-US" sz="3600" b="1" dirty="0"/>
              <a:t>in remembrance of Me.”</a:t>
            </a:r>
          </a:p>
          <a:p>
            <a:endParaRPr lang="en-US" sz="3600" dirty="0"/>
          </a:p>
        </p:txBody>
      </p:sp>
    </p:spTree>
    <p:extLst>
      <p:ext uri="{BB962C8B-B14F-4D97-AF65-F5344CB8AC3E}">
        <p14:creationId xmlns:p14="http://schemas.microsoft.com/office/powerpoint/2010/main" val="1764854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365126"/>
            <a:ext cx="78867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528507"/>
            <a:ext cx="7886700" cy="5648457"/>
          </a:xfrm>
        </p:spPr>
        <p:txBody>
          <a:bodyPr>
            <a:normAutofit lnSpcReduction="10000"/>
          </a:bodyPr>
          <a:lstStyle/>
          <a:p>
            <a:r>
              <a:rPr lang="en-US" sz="3600" dirty="0"/>
              <a:t>“In Remembrance of Me” –</a:t>
            </a:r>
          </a:p>
          <a:p>
            <a:r>
              <a:rPr lang="en-US" dirty="0"/>
              <a:t>I Cor 11:23-26  </a:t>
            </a:r>
            <a:r>
              <a:rPr lang="en-US" sz="3600" b="1" dirty="0"/>
              <a:t>For I received from the Lord </a:t>
            </a:r>
            <a:r>
              <a:rPr lang="en-US" sz="3600" b="1" u="sng" dirty="0"/>
              <a:t>that which I also delivered to you</a:t>
            </a:r>
            <a:r>
              <a:rPr lang="en-US" sz="3600" dirty="0"/>
              <a:t>, that the Lord Jesus in the night in which He was betrayed took bread; and when He had given thanks, He broke it and said, “This is My body, which is for you; do this in remembrance of Me.” In the same way the cup also after suppers, saying, “This cup is the new covenant in My blood; do this, as often as you drink, in remembrance of Me.”</a:t>
            </a:r>
          </a:p>
          <a:p>
            <a:endParaRPr lang="en-US" sz="3600" dirty="0"/>
          </a:p>
        </p:txBody>
      </p:sp>
    </p:spTree>
    <p:extLst>
      <p:ext uri="{BB962C8B-B14F-4D97-AF65-F5344CB8AC3E}">
        <p14:creationId xmlns:p14="http://schemas.microsoft.com/office/powerpoint/2010/main" val="1152459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8AC26-990C-4C7E-B7FE-D93471EE63A2}"/>
              </a:ext>
            </a:extLst>
          </p:cNvPr>
          <p:cNvSpPr>
            <a:spLocks noGrp="1"/>
          </p:cNvSpPr>
          <p:nvPr>
            <p:ph type="title"/>
          </p:nvPr>
        </p:nvSpPr>
        <p:spPr>
          <a:xfrm>
            <a:off x="628650" y="365127"/>
            <a:ext cx="7886700" cy="4593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8F6F414-935C-44EE-8C54-19184A5125B5}"/>
              </a:ext>
            </a:extLst>
          </p:cNvPr>
          <p:cNvSpPr>
            <a:spLocks noGrp="1"/>
          </p:cNvSpPr>
          <p:nvPr>
            <p:ph idx="1"/>
          </p:nvPr>
        </p:nvSpPr>
        <p:spPr>
          <a:xfrm>
            <a:off x="628650" y="411061"/>
            <a:ext cx="7886700" cy="6035877"/>
          </a:xfrm>
        </p:spPr>
        <p:txBody>
          <a:bodyPr>
            <a:normAutofit fontScale="92500" lnSpcReduction="10000"/>
          </a:bodyPr>
          <a:lstStyle/>
          <a:p>
            <a:r>
              <a:rPr lang="en-US" sz="3600" b="1" dirty="0"/>
              <a:t>Paul shared what Christ delivered to him by divine intervention</a:t>
            </a:r>
            <a:r>
              <a:rPr lang="en-US" sz="3600" dirty="0"/>
              <a:t>:</a:t>
            </a:r>
          </a:p>
          <a:p>
            <a:pPr lvl="0"/>
            <a:r>
              <a:rPr lang="en-US" sz="3600" dirty="0"/>
              <a:t>He explains what items to use: bread/cup (Mtt/Mk : “fruit of the vine)</a:t>
            </a:r>
          </a:p>
          <a:p>
            <a:pPr lvl="0"/>
            <a:r>
              <a:rPr lang="en-US" sz="3600" dirty="0"/>
              <a:t> He explains what the symbolic purpose is:              bread = His body;             cup = His blood</a:t>
            </a:r>
          </a:p>
          <a:p>
            <a:pPr lvl="0"/>
            <a:r>
              <a:rPr lang="en-US" sz="3600" dirty="0"/>
              <a:t>He explains “why” we are doing this: in remembrance of Him   AND  </a:t>
            </a:r>
            <a:r>
              <a:rPr lang="en-US" dirty="0"/>
              <a:t>v. 26 – 29  </a:t>
            </a:r>
            <a:r>
              <a:rPr lang="en-US" dirty="0">
                <a:solidFill>
                  <a:srgbClr val="FF0000"/>
                </a:solidFill>
              </a:rPr>
              <a:t>in order to proclaim the Lord’s death </a:t>
            </a:r>
            <a:r>
              <a:rPr lang="en-US" dirty="0"/>
              <a:t>until He comes. Therefore, whoever eats the bread …in an unworthy manner, shall be guilty of the body and the blood of the Lord. But a man must examine himself, and in so doing he is to eat </a:t>
            </a:r>
            <a:r>
              <a:rPr lang="en-US"/>
              <a:t>of the    </a:t>
            </a:r>
            <a:r>
              <a:rPr lang="en-US" sz="1000" dirty="0"/>
              <a:t>(conjecture)  </a:t>
            </a:r>
            <a:r>
              <a:rPr lang="en-US" dirty="0"/>
              <a:t>bread/cup and does so as judgment to himself</a:t>
            </a:r>
            <a:r>
              <a:rPr lang="en-US" sz="1200" dirty="0"/>
              <a:t>(Power of the Spirit ; salvation not resonate) weak/sick</a:t>
            </a:r>
          </a:p>
          <a:p>
            <a:endParaRPr lang="en-US" sz="3600" dirty="0"/>
          </a:p>
          <a:p>
            <a:endParaRPr lang="en-US" sz="4000" dirty="0"/>
          </a:p>
        </p:txBody>
      </p:sp>
    </p:spTree>
    <p:extLst>
      <p:ext uri="{BB962C8B-B14F-4D97-AF65-F5344CB8AC3E}">
        <p14:creationId xmlns:p14="http://schemas.microsoft.com/office/powerpoint/2010/main" val="69746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BD4B8-FA5D-4831-9EDE-4184AC2C79AC}"/>
              </a:ext>
            </a:extLst>
          </p:cNvPr>
          <p:cNvSpPr>
            <a:spLocks noGrp="1"/>
          </p:cNvSpPr>
          <p:nvPr>
            <p:ph type="title"/>
          </p:nvPr>
        </p:nvSpPr>
        <p:spPr>
          <a:xfrm>
            <a:off x="628650" y="365127"/>
            <a:ext cx="7886700" cy="4593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3359265-93A2-4A54-9DC1-BDA537DEF3F1}"/>
              </a:ext>
            </a:extLst>
          </p:cNvPr>
          <p:cNvSpPr>
            <a:spLocks noGrp="1"/>
          </p:cNvSpPr>
          <p:nvPr>
            <p:ph idx="1"/>
          </p:nvPr>
        </p:nvSpPr>
        <p:spPr>
          <a:xfrm>
            <a:off x="628650" y="411061"/>
            <a:ext cx="7886700" cy="5765902"/>
          </a:xfrm>
        </p:spPr>
        <p:txBody>
          <a:bodyPr>
            <a:normAutofit fontScale="92500" lnSpcReduction="20000"/>
          </a:bodyPr>
          <a:lstStyle/>
          <a:p>
            <a:r>
              <a:rPr lang="en-US" sz="3600" dirty="0"/>
              <a:t>Period; that’s it.    Not how often;    Not when;         Not where;    Not with who.   </a:t>
            </a:r>
          </a:p>
          <a:p>
            <a:r>
              <a:rPr lang="en-US" sz="3600" dirty="0"/>
              <a:t>These areas are left open for our reasonable decision making powers.</a:t>
            </a:r>
          </a:p>
          <a:p>
            <a:r>
              <a:rPr lang="en-US" sz="3600" dirty="0"/>
              <a:t> </a:t>
            </a:r>
            <a:r>
              <a:rPr lang="en-US" sz="3600" dirty="0">
                <a:solidFill>
                  <a:srgbClr val="FF0000"/>
                </a:solidFill>
              </a:rPr>
              <a:t>Example</a:t>
            </a:r>
            <a:r>
              <a:rPr lang="en-US" sz="3600" dirty="0"/>
              <a:t>: </a:t>
            </a:r>
            <a:r>
              <a:rPr lang="en-US" b="1" dirty="0"/>
              <a:t>Rom 14:5,6  </a:t>
            </a:r>
            <a:r>
              <a:rPr lang="en-US" sz="3600" dirty="0"/>
              <a:t>One person regards one day above another, another regards every day alike. Each person must be fully convinced in his own mind. He who observes the day, observes it for the Lord, and he who eats, does so for the Lord, for he gives thanks to God; and he who does not eat, for the Lord he does not eat, and gives thanks to God.                             </a:t>
            </a:r>
            <a:r>
              <a:rPr lang="en-US" sz="3600" dirty="0">
                <a:latin typeface="Tempus Sans ITC" panose="04020404030D07020202" pitchFamily="82" charset="0"/>
              </a:rPr>
              <a:t>(meat sacrificed to idols)</a:t>
            </a:r>
          </a:p>
          <a:p>
            <a:endParaRPr lang="en-US" dirty="0"/>
          </a:p>
        </p:txBody>
      </p:sp>
    </p:spTree>
    <p:extLst>
      <p:ext uri="{BB962C8B-B14F-4D97-AF65-F5344CB8AC3E}">
        <p14:creationId xmlns:p14="http://schemas.microsoft.com/office/powerpoint/2010/main" val="712114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D0F4B-0694-4D38-871C-B7A993E7EA7A}"/>
              </a:ext>
            </a:extLst>
          </p:cNvPr>
          <p:cNvSpPr>
            <a:spLocks noGrp="1"/>
          </p:cNvSpPr>
          <p:nvPr>
            <p:ph type="title"/>
          </p:nvPr>
        </p:nvSpPr>
        <p:spPr>
          <a:xfrm>
            <a:off x="628650" y="365127"/>
            <a:ext cx="7886700" cy="6271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78754CF-FF59-4937-9234-3CC17EBFBB99}"/>
              </a:ext>
            </a:extLst>
          </p:cNvPr>
          <p:cNvSpPr>
            <a:spLocks noGrp="1"/>
          </p:cNvSpPr>
          <p:nvPr>
            <p:ph idx="1"/>
          </p:nvPr>
        </p:nvSpPr>
        <p:spPr>
          <a:xfrm>
            <a:off x="0" y="185738"/>
            <a:ext cx="8515350" cy="6045447"/>
          </a:xfrm>
        </p:spPr>
        <p:txBody>
          <a:bodyPr>
            <a:noAutofit/>
          </a:bodyPr>
          <a:lstStyle/>
          <a:p>
            <a:r>
              <a:rPr lang="en-US" b="1" dirty="0"/>
              <a:t>I Cor 11:23-26  </a:t>
            </a:r>
            <a:r>
              <a:rPr lang="en-US" dirty="0"/>
              <a:t>For I received from the Lord </a:t>
            </a:r>
            <a:r>
              <a:rPr lang="en-US" u="sng" dirty="0"/>
              <a:t>that which I also delivered to you</a:t>
            </a:r>
            <a:r>
              <a:rPr lang="en-US" dirty="0"/>
              <a:t>, that the Lord Jesus in the night in which He was betrayed took bread; and when He had given thanks, He broke it and said, “This is My body, which is for you; </a:t>
            </a:r>
            <a:r>
              <a:rPr lang="en-US" b="1" dirty="0">
                <a:solidFill>
                  <a:srgbClr val="FF0000"/>
                </a:solidFill>
              </a:rPr>
              <a:t>do this in remembrance of Me</a:t>
            </a:r>
            <a:r>
              <a:rPr lang="en-US" dirty="0"/>
              <a:t>.” In the same way the cup also after suppers, saying, “This cup is the new covenant in My blood; do this, as often as you drink, </a:t>
            </a:r>
            <a:r>
              <a:rPr lang="en-US" b="1" dirty="0">
                <a:solidFill>
                  <a:srgbClr val="FF0000"/>
                </a:solidFill>
              </a:rPr>
              <a:t>in remembrance of Me</a:t>
            </a:r>
            <a:r>
              <a:rPr lang="en-US" dirty="0">
                <a:solidFill>
                  <a:srgbClr val="FF0000"/>
                </a:solidFill>
              </a:rPr>
              <a:t>.”</a:t>
            </a:r>
          </a:p>
          <a:p>
            <a:r>
              <a:rPr lang="en-US" dirty="0"/>
              <a:t>REMEMBER ME:</a:t>
            </a:r>
            <a:endParaRPr lang="en-US" sz="1800" dirty="0"/>
          </a:p>
          <a:p>
            <a:pPr marL="0" lvl="0" indent="0">
              <a:buNone/>
            </a:pPr>
            <a:r>
              <a:rPr lang="en-US" dirty="0"/>
              <a:t>I.  </a:t>
            </a:r>
            <a:r>
              <a:rPr lang="en-US" dirty="0">
                <a:solidFill>
                  <a:srgbClr val="00B050"/>
                </a:solidFill>
              </a:rPr>
              <a:t>Jesus as God   AND  Becoming Human </a:t>
            </a:r>
            <a:r>
              <a:rPr lang="en-US" dirty="0"/>
              <a:t>-      </a:t>
            </a:r>
            <a:endParaRPr lang="en-US" sz="1800" dirty="0"/>
          </a:p>
          <a:p>
            <a:pPr lvl="1"/>
            <a:r>
              <a:rPr lang="en-US" b="1" dirty="0"/>
              <a:t>Gen 1:1,2   </a:t>
            </a:r>
            <a:r>
              <a:rPr lang="en-US" dirty="0"/>
              <a:t>God (</a:t>
            </a:r>
            <a:r>
              <a:rPr lang="en-US" b="1" dirty="0"/>
              <a:t>plural</a:t>
            </a:r>
            <a:r>
              <a:rPr lang="en-US" dirty="0"/>
              <a:t>) created ; </a:t>
            </a:r>
            <a:r>
              <a:rPr lang="en-US" b="1" dirty="0"/>
              <a:t>Gen 1:26  </a:t>
            </a:r>
            <a:r>
              <a:rPr lang="en-US" dirty="0"/>
              <a:t>Then God said, “Let </a:t>
            </a:r>
            <a:r>
              <a:rPr lang="en-US" b="1" dirty="0"/>
              <a:t>US</a:t>
            </a:r>
            <a:r>
              <a:rPr lang="en-US" dirty="0"/>
              <a:t> make man in </a:t>
            </a:r>
            <a:r>
              <a:rPr lang="en-US" b="1" dirty="0"/>
              <a:t>OUR</a:t>
            </a:r>
            <a:r>
              <a:rPr lang="en-US" dirty="0"/>
              <a:t> image, according to </a:t>
            </a:r>
            <a:r>
              <a:rPr lang="en-US" b="1" dirty="0"/>
              <a:t>OUR</a:t>
            </a:r>
            <a:r>
              <a:rPr lang="en-US" dirty="0"/>
              <a:t> likeness …</a:t>
            </a:r>
            <a:endParaRPr lang="en-US" sz="1600" dirty="0"/>
          </a:p>
          <a:p>
            <a:pPr lvl="1"/>
            <a:r>
              <a:rPr lang="en-US" b="1" dirty="0"/>
              <a:t>John 1:1-4 </a:t>
            </a:r>
            <a:r>
              <a:rPr lang="en-US" dirty="0"/>
              <a:t>In the beginning was the Word, and the Word was with God, and the Word was God. All things came into being through Him …</a:t>
            </a:r>
            <a:endParaRPr lang="en-US" sz="1600" dirty="0"/>
          </a:p>
          <a:p>
            <a:endParaRPr lang="en-US" sz="3600" dirty="0"/>
          </a:p>
        </p:txBody>
      </p:sp>
    </p:spTree>
    <p:extLst>
      <p:ext uri="{BB962C8B-B14F-4D97-AF65-F5344CB8AC3E}">
        <p14:creationId xmlns:p14="http://schemas.microsoft.com/office/powerpoint/2010/main" val="63034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E80EE-D205-417F-A218-8E867D1E4006}"/>
              </a:ext>
            </a:extLst>
          </p:cNvPr>
          <p:cNvSpPr>
            <a:spLocks noGrp="1"/>
          </p:cNvSpPr>
          <p:nvPr>
            <p:ph type="title"/>
          </p:nvPr>
        </p:nvSpPr>
        <p:spPr>
          <a:xfrm>
            <a:off x="628650" y="365126"/>
            <a:ext cx="7886700" cy="16338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C5AA2E8-B225-4290-957C-BA48B4DFB2C6}"/>
              </a:ext>
            </a:extLst>
          </p:cNvPr>
          <p:cNvSpPr>
            <a:spLocks noGrp="1"/>
          </p:cNvSpPr>
          <p:nvPr>
            <p:ph idx="1"/>
          </p:nvPr>
        </p:nvSpPr>
        <p:spPr>
          <a:xfrm>
            <a:off x="628650" y="654341"/>
            <a:ext cx="7886700" cy="5522622"/>
          </a:xfrm>
        </p:spPr>
        <p:txBody>
          <a:bodyPr>
            <a:normAutofit fontScale="92500" lnSpcReduction="20000"/>
          </a:bodyPr>
          <a:lstStyle/>
          <a:p>
            <a:pPr marL="1314450" lvl="1" indent="-857250">
              <a:buAutoNum type="romanUcPeriod"/>
            </a:pPr>
            <a:r>
              <a:rPr lang="en-US" sz="3600" dirty="0">
                <a:solidFill>
                  <a:srgbClr val="00B050"/>
                </a:solidFill>
              </a:rPr>
              <a:t>Jesus as God     AND   Becoming Human</a:t>
            </a:r>
            <a:r>
              <a:rPr lang="en-US" sz="3600" dirty="0"/>
              <a:t>:</a:t>
            </a:r>
          </a:p>
          <a:p>
            <a:pPr marL="457200" lvl="1" indent="0">
              <a:buNone/>
            </a:pPr>
            <a:endParaRPr lang="en-US" sz="3600" dirty="0"/>
          </a:p>
          <a:p>
            <a:pPr marL="457200" lvl="1" indent="0">
              <a:buNone/>
            </a:pPr>
            <a:r>
              <a:rPr lang="en-US" sz="3600" dirty="0"/>
              <a:t>c. </a:t>
            </a:r>
            <a:r>
              <a:rPr lang="en-US" sz="2800" b="1" dirty="0"/>
              <a:t>Rom 11:36  </a:t>
            </a:r>
            <a:r>
              <a:rPr lang="en-US" sz="3600" dirty="0"/>
              <a:t>For from Him and through Him and to Him are all things. To Him be the glory forever. Amen.</a:t>
            </a:r>
          </a:p>
          <a:p>
            <a:pPr marL="457200" lvl="1" indent="0">
              <a:buNone/>
            </a:pPr>
            <a:r>
              <a:rPr lang="en-US" sz="3600" dirty="0"/>
              <a:t>d. </a:t>
            </a:r>
            <a:r>
              <a:rPr lang="en-US" sz="2800" b="1" dirty="0"/>
              <a:t>Col 1:15-17 </a:t>
            </a:r>
            <a:r>
              <a:rPr lang="en-US" sz="3600" dirty="0"/>
              <a:t>He is the image of the invisible God. For by Him all things were created, both in the heavens and on earth, …</a:t>
            </a:r>
          </a:p>
          <a:p>
            <a:pPr marL="457200" lvl="1" indent="0">
              <a:buNone/>
            </a:pPr>
            <a:r>
              <a:rPr lang="en-US" sz="3600" dirty="0"/>
              <a:t>e. </a:t>
            </a:r>
            <a:r>
              <a:rPr lang="en-US" sz="2800" b="1" dirty="0"/>
              <a:t>Heb 2:6-9 </a:t>
            </a:r>
            <a:r>
              <a:rPr lang="en-US" sz="3600" dirty="0"/>
              <a:t>Jesus was made for a little while lower than the angels and suffered death but is now crowned with glory and honor</a:t>
            </a:r>
          </a:p>
          <a:p>
            <a:endParaRPr lang="en-US" dirty="0"/>
          </a:p>
        </p:txBody>
      </p:sp>
    </p:spTree>
    <p:extLst>
      <p:ext uri="{BB962C8B-B14F-4D97-AF65-F5344CB8AC3E}">
        <p14:creationId xmlns:p14="http://schemas.microsoft.com/office/powerpoint/2010/main" val="772873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42E78-BA19-49A0-ABCD-85A2BDFD1979}"/>
              </a:ext>
            </a:extLst>
          </p:cNvPr>
          <p:cNvSpPr>
            <a:spLocks noGrp="1"/>
          </p:cNvSpPr>
          <p:nvPr>
            <p:ph type="title"/>
          </p:nvPr>
        </p:nvSpPr>
        <p:spPr>
          <a:xfrm>
            <a:off x="628650" y="365126"/>
            <a:ext cx="7886700" cy="171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E2A92ED-FBAF-4972-AD26-EC4598E22C2E}"/>
              </a:ext>
            </a:extLst>
          </p:cNvPr>
          <p:cNvSpPr>
            <a:spLocks noGrp="1"/>
          </p:cNvSpPr>
          <p:nvPr>
            <p:ph idx="1"/>
          </p:nvPr>
        </p:nvSpPr>
        <p:spPr>
          <a:xfrm>
            <a:off x="628650" y="662731"/>
            <a:ext cx="7886700" cy="5514233"/>
          </a:xfrm>
        </p:spPr>
        <p:txBody>
          <a:bodyPr>
            <a:normAutofit fontScale="92500" lnSpcReduction="20000"/>
          </a:bodyPr>
          <a:lstStyle/>
          <a:p>
            <a:pPr marL="0" lvl="0" indent="0">
              <a:buNone/>
            </a:pPr>
            <a:r>
              <a:rPr lang="en-US" sz="3600" dirty="0"/>
              <a:t>II.   </a:t>
            </a:r>
            <a:r>
              <a:rPr lang="en-US" sz="3600" dirty="0">
                <a:solidFill>
                  <a:srgbClr val="00B050"/>
                </a:solidFill>
              </a:rPr>
              <a:t>Jesus as Savior </a:t>
            </a:r>
            <a:r>
              <a:rPr lang="en-US" sz="3600" dirty="0"/>
              <a:t>– </a:t>
            </a:r>
          </a:p>
          <a:p>
            <a:pPr lvl="1"/>
            <a:r>
              <a:rPr lang="en-US" sz="2800" b="1" dirty="0"/>
              <a:t>I Cor 1:18,30   </a:t>
            </a:r>
            <a:r>
              <a:rPr lang="en-US" sz="3600" dirty="0"/>
              <a:t>For the word of the cross is foolishness to those who are perishing, but </a:t>
            </a:r>
            <a:r>
              <a:rPr lang="en-US" sz="3600" b="1" dirty="0"/>
              <a:t>to us who are being saved</a:t>
            </a:r>
            <a:r>
              <a:rPr lang="en-US" sz="3600" dirty="0"/>
              <a:t> it is the power of God. … But by His doing you are in Christ Jesus, who became to us wisdom from God, and righteousness and </a:t>
            </a:r>
            <a:r>
              <a:rPr lang="en-US" sz="3600" b="1" dirty="0"/>
              <a:t>sanctification, and redemption</a:t>
            </a:r>
            <a:r>
              <a:rPr lang="en-US" sz="3600" dirty="0"/>
              <a:t>.</a:t>
            </a:r>
          </a:p>
          <a:p>
            <a:pPr lvl="1"/>
            <a:r>
              <a:rPr lang="en-US" sz="2800" b="1" dirty="0"/>
              <a:t>I Cor 15:3,4  </a:t>
            </a:r>
            <a:r>
              <a:rPr lang="en-US" sz="3600" dirty="0"/>
              <a:t>For I delivered to you as of first importance what I also received, that Christ died for our sins according to the Scriptures, and that He was buried, and that He was raised on the third day according to the Scriptures</a:t>
            </a:r>
          </a:p>
          <a:p>
            <a:endParaRPr lang="en-US" dirty="0"/>
          </a:p>
        </p:txBody>
      </p:sp>
    </p:spTree>
    <p:extLst>
      <p:ext uri="{BB962C8B-B14F-4D97-AF65-F5344CB8AC3E}">
        <p14:creationId xmlns:p14="http://schemas.microsoft.com/office/powerpoint/2010/main" val="1044761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3707D-BB1F-4D60-9CE3-44C289C2A9A5}"/>
              </a:ext>
            </a:extLst>
          </p:cNvPr>
          <p:cNvSpPr>
            <a:spLocks noGrp="1"/>
          </p:cNvSpPr>
          <p:nvPr>
            <p:ph type="title"/>
          </p:nvPr>
        </p:nvSpPr>
        <p:spPr>
          <a:xfrm>
            <a:off x="628650" y="365126"/>
            <a:ext cx="7886700" cy="14660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5C1834A-96B6-46D3-A0F0-8E43955D763A}"/>
              </a:ext>
            </a:extLst>
          </p:cNvPr>
          <p:cNvSpPr>
            <a:spLocks noGrp="1"/>
          </p:cNvSpPr>
          <p:nvPr>
            <p:ph idx="1"/>
          </p:nvPr>
        </p:nvSpPr>
        <p:spPr>
          <a:xfrm>
            <a:off x="628650" y="436229"/>
            <a:ext cx="7886700" cy="5740735"/>
          </a:xfrm>
        </p:spPr>
        <p:txBody>
          <a:bodyPr/>
          <a:lstStyle/>
          <a:p>
            <a:pPr marL="0" lvl="0" indent="0">
              <a:buNone/>
            </a:pPr>
            <a:r>
              <a:rPr lang="en-US" sz="3600" dirty="0"/>
              <a:t>III.   </a:t>
            </a:r>
            <a:r>
              <a:rPr lang="en-US" sz="3600" dirty="0">
                <a:solidFill>
                  <a:srgbClr val="00B050"/>
                </a:solidFill>
              </a:rPr>
              <a:t>Jesus as Head of Church</a:t>
            </a:r>
          </a:p>
          <a:p>
            <a:pPr lvl="1"/>
            <a:r>
              <a:rPr lang="en-US" sz="2800" b="1" dirty="0"/>
              <a:t>Col 1:18   </a:t>
            </a:r>
            <a:r>
              <a:rPr lang="en-US" sz="3600" dirty="0"/>
              <a:t>He is also head of the body, the church; and He is the beginning, the firstborn from the dead, so that He Himself will come to have first place in everything</a:t>
            </a:r>
          </a:p>
          <a:p>
            <a:pPr lvl="1"/>
            <a:r>
              <a:rPr lang="en-US" sz="2800" b="1" dirty="0"/>
              <a:t>Eph 5:23   </a:t>
            </a:r>
            <a:r>
              <a:rPr lang="en-US" sz="3600" dirty="0"/>
              <a:t>For the husband is the head of the wife, as Christ also is the head of the church, He  Himself the Savior of the body.</a:t>
            </a:r>
          </a:p>
          <a:p>
            <a:endParaRPr lang="en-US" dirty="0"/>
          </a:p>
        </p:txBody>
      </p:sp>
    </p:spTree>
    <p:extLst>
      <p:ext uri="{BB962C8B-B14F-4D97-AF65-F5344CB8AC3E}">
        <p14:creationId xmlns:p14="http://schemas.microsoft.com/office/powerpoint/2010/main" val="1362373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TotalTime>
  <Words>1272</Words>
  <Application>Microsoft Office PowerPoint</Application>
  <PresentationFormat>Overhead</PresentationFormat>
  <Paragraphs>51</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Tempus Sans ITC</vt: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Mark Keeley</cp:lastModifiedBy>
  <cp:revision>23</cp:revision>
  <dcterms:created xsi:type="dcterms:W3CDTF">2019-04-11T15:26:57Z</dcterms:created>
  <dcterms:modified xsi:type="dcterms:W3CDTF">2019-11-08T18:34:28Z</dcterms:modified>
</cp:coreProperties>
</file>