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7" r:id="rId2"/>
    <p:sldId id="284" r:id="rId3"/>
    <p:sldId id="297" r:id="rId4"/>
    <p:sldId id="296" r:id="rId5"/>
    <p:sldId id="306" r:id="rId6"/>
    <p:sldId id="305" r:id="rId7"/>
    <p:sldId id="304" r:id="rId8"/>
    <p:sldId id="303" r:id="rId9"/>
    <p:sldId id="302" r:id="rId10"/>
    <p:sldId id="300" r:id="rId11"/>
    <p:sldId id="299" r:id="rId12"/>
    <p:sldId id="310" r:id="rId13"/>
    <p:sldId id="309" r:id="rId14"/>
    <p:sldId id="308" r:id="rId15"/>
    <p:sldId id="29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558"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4A5AE-C351-4E47-A971-56934F80CB6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B610C6-18FA-4F1B-9F74-7ADA30CE97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3116AAF-2FCF-4EA5-AA12-05FF7DFC1A47}"/>
              </a:ext>
            </a:extLst>
          </p:cNvPr>
          <p:cNvSpPr>
            <a:spLocks noGrp="1"/>
          </p:cNvSpPr>
          <p:nvPr>
            <p:ph type="dt" sz="half" idx="10"/>
          </p:nvPr>
        </p:nvSpPr>
        <p:spPr/>
        <p:txBody>
          <a:bodyPr/>
          <a:lstStyle/>
          <a:p>
            <a:fld id="{7BE50499-A6AE-48C1-B673-103C7BE2B98D}" type="datetimeFigureOut">
              <a:rPr lang="en-US" smtClean="0"/>
              <a:t>9/8/2022</a:t>
            </a:fld>
            <a:endParaRPr lang="en-US"/>
          </a:p>
        </p:txBody>
      </p:sp>
      <p:sp>
        <p:nvSpPr>
          <p:cNvPr id="5" name="Footer Placeholder 4">
            <a:extLst>
              <a:ext uri="{FF2B5EF4-FFF2-40B4-BE49-F238E27FC236}">
                <a16:creationId xmlns:a16="http://schemas.microsoft.com/office/drawing/2014/main" id="{E3532607-079C-4FDA-A0DE-2C3572CA6D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DBBE08-5BB6-4640-930B-BE2344DDE216}"/>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26337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D9E48-475F-4975-8ECA-36C21C7E24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8E6554-52CA-4A44-97C6-790904A76B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B8C905-3441-4320-B8FC-D77AEC184E9A}"/>
              </a:ext>
            </a:extLst>
          </p:cNvPr>
          <p:cNvSpPr>
            <a:spLocks noGrp="1"/>
          </p:cNvSpPr>
          <p:nvPr>
            <p:ph type="dt" sz="half" idx="10"/>
          </p:nvPr>
        </p:nvSpPr>
        <p:spPr/>
        <p:txBody>
          <a:bodyPr/>
          <a:lstStyle/>
          <a:p>
            <a:fld id="{7BE50499-A6AE-48C1-B673-103C7BE2B98D}" type="datetimeFigureOut">
              <a:rPr lang="en-US" smtClean="0"/>
              <a:t>9/8/2022</a:t>
            </a:fld>
            <a:endParaRPr lang="en-US"/>
          </a:p>
        </p:txBody>
      </p:sp>
      <p:sp>
        <p:nvSpPr>
          <p:cNvPr id="5" name="Footer Placeholder 4">
            <a:extLst>
              <a:ext uri="{FF2B5EF4-FFF2-40B4-BE49-F238E27FC236}">
                <a16:creationId xmlns:a16="http://schemas.microsoft.com/office/drawing/2014/main" id="{7E28180D-14A6-495B-9588-B3394512D9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FD6CA5-36F3-43DD-8F3B-886643523422}"/>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937965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DF3E74-7C18-4687-B16F-322DB90D63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7A1B5E-4B65-4C2D-A110-3F57628F39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90EEC0-B70F-46F0-A073-FAF8D638EA3A}"/>
              </a:ext>
            </a:extLst>
          </p:cNvPr>
          <p:cNvSpPr>
            <a:spLocks noGrp="1"/>
          </p:cNvSpPr>
          <p:nvPr>
            <p:ph type="dt" sz="half" idx="10"/>
          </p:nvPr>
        </p:nvSpPr>
        <p:spPr/>
        <p:txBody>
          <a:bodyPr/>
          <a:lstStyle/>
          <a:p>
            <a:fld id="{7BE50499-A6AE-48C1-B673-103C7BE2B98D}" type="datetimeFigureOut">
              <a:rPr lang="en-US" smtClean="0"/>
              <a:t>9/8/2022</a:t>
            </a:fld>
            <a:endParaRPr lang="en-US"/>
          </a:p>
        </p:txBody>
      </p:sp>
      <p:sp>
        <p:nvSpPr>
          <p:cNvPr id="5" name="Footer Placeholder 4">
            <a:extLst>
              <a:ext uri="{FF2B5EF4-FFF2-40B4-BE49-F238E27FC236}">
                <a16:creationId xmlns:a16="http://schemas.microsoft.com/office/drawing/2014/main" id="{41418439-026C-4AA0-A631-EEFE5AFCA1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6F3F5B-51C0-4967-9249-BF17DC0D590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009022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CC862-BB5D-49E9-AFC8-3E7517CE5F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FAB6F9-FB89-4F0C-B1BD-305D95B3BE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5F36F7-6A69-4604-8A3B-F537752C0323}"/>
              </a:ext>
            </a:extLst>
          </p:cNvPr>
          <p:cNvSpPr>
            <a:spLocks noGrp="1"/>
          </p:cNvSpPr>
          <p:nvPr>
            <p:ph type="dt" sz="half" idx="10"/>
          </p:nvPr>
        </p:nvSpPr>
        <p:spPr/>
        <p:txBody>
          <a:bodyPr/>
          <a:lstStyle/>
          <a:p>
            <a:fld id="{7BE50499-A6AE-48C1-B673-103C7BE2B98D}" type="datetimeFigureOut">
              <a:rPr lang="en-US" smtClean="0"/>
              <a:t>9/8/2022</a:t>
            </a:fld>
            <a:endParaRPr lang="en-US"/>
          </a:p>
        </p:txBody>
      </p:sp>
      <p:sp>
        <p:nvSpPr>
          <p:cNvPr id="5" name="Footer Placeholder 4">
            <a:extLst>
              <a:ext uri="{FF2B5EF4-FFF2-40B4-BE49-F238E27FC236}">
                <a16:creationId xmlns:a16="http://schemas.microsoft.com/office/drawing/2014/main" id="{55F8A997-52D6-4077-8E03-17E56FA005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71B490-1CFE-4BEE-923F-52CF4E3637E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001334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CE63-5462-4A14-931C-FA71C50004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446BB3A-B2CB-4322-8F37-2F776D4021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49C904-3C6A-4476-86B8-B8A9A3C001AB}"/>
              </a:ext>
            </a:extLst>
          </p:cNvPr>
          <p:cNvSpPr>
            <a:spLocks noGrp="1"/>
          </p:cNvSpPr>
          <p:nvPr>
            <p:ph type="dt" sz="half" idx="10"/>
          </p:nvPr>
        </p:nvSpPr>
        <p:spPr/>
        <p:txBody>
          <a:bodyPr/>
          <a:lstStyle/>
          <a:p>
            <a:fld id="{7BE50499-A6AE-48C1-B673-103C7BE2B98D}" type="datetimeFigureOut">
              <a:rPr lang="en-US" smtClean="0"/>
              <a:t>9/8/2022</a:t>
            </a:fld>
            <a:endParaRPr lang="en-US"/>
          </a:p>
        </p:txBody>
      </p:sp>
      <p:sp>
        <p:nvSpPr>
          <p:cNvPr id="5" name="Footer Placeholder 4">
            <a:extLst>
              <a:ext uri="{FF2B5EF4-FFF2-40B4-BE49-F238E27FC236}">
                <a16:creationId xmlns:a16="http://schemas.microsoft.com/office/drawing/2014/main" id="{BBD68101-47A4-4F7D-9FE9-B8E30C1DA5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ED73F5-0D0A-45EF-A51A-C49B0BE49F54}"/>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78686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3887D-6AA7-4572-B308-BCD608E987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DD6440-6250-464B-8EAF-1F752F107B4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7E6576-9A72-47B6-B694-83CEF85FB1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27928E-501D-4CE2-B061-8A3431DF8A01}"/>
              </a:ext>
            </a:extLst>
          </p:cNvPr>
          <p:cNvSpPr>
            <a:spLocks noGrp="1"/>
          </p:cNvSpPr>
          <p:nvPr>
            <p:ph type="dt" sz="half" idx="10"/>
          </p:nvPr>
        </p:nvSpPr>
        <p:spPr/>
        <p:txBody>
          <a:bodyPr/>
          <a:lstStyle/>
          <a:p>
            <a:fld id="{7BE50499-A6AE-48C1-B673-103C7BE2B98D}" type="datetimeFigureOut">
              <a:rPr lang="en-US" smtClean="0"/>
              <a:t>9/8/2022</a:t>
            </a:fld>
            <a:endParaRPr lang="en-US"/>
          </a:p>
        </p:txBody>
      </p:sp>
      <p:sp>
        <p:nvSpPr>
          <p:cNvPr id="6" name="Footer Placeholder 5">
            <a:extLst>
              <a:ext uri="{FF2B5EF4-FFF2-40B4-BE49-F238E27FC236}">
                <a16:creationId xmlns:a16="http://schemas.microsoft.com/office/drawing/2014/main" id="{E40DFC91-A167-431F-9057-2829A6F34D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077B65-96DF-4E28-B715-E863CB70E09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556187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64017-6B16-4A5D-9C7B-5DE34DE7A5E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F95CBC-A5BD-43F5-B2F2-86D7C3E7EC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343084-56AF-44A7-B855-913FC41B91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FD8B68-BF3F-441A-99CD-254AA6625B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DF69C7-5971-4727-A020-04C7815375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CB6CA4-198E-4E91-97AC-8A10196E523A}"/>
              </a:ext>
            </a:extLst>
          </p:cNvPr>
          <p:cNvSpPr>
            <a:spLocks noGrp="1"/>
          </p:cNvSpPr>
          <p:nvPr>
            <p:ph type="dt" sz="half" idx="10"/>
          </p:nvPr>
        </p:nvSpPr>
        <p:spPr/>
        <p:txBody>
          <a:bodyPr/>
          <a:lstStyle/>
          <a:p>
            <a:fld id="{7BE50499-A6AE-48C1-B673-103C7BE2B98D}" type="datetimeFigureOut">
              <a:rPr lang="en-US" smtClean="0"/>
              <a:t>9/8/2022</a:t>
            </a:fld>
            <a:endParaRPr lang="en-US"/>
          </a:p>
        </p:txBody>
      </p:sp>
      <p:sp>
        <p:nvSpPr>
          <p:cNvPr id="8" name="Footer Placeholder 7">
            <a:extLst>
              <a:ext uri="{FF2B5EF4-FFF2-40B4-BE49-F238E27FC236}">
                <a16:creationId xmlns:a16="http://schemas.microsoft.com/office/drawing/2014/main" id="{8EB96E44-C26D-44CD-8F54-62A14FD093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1E324ED-C676-40E8-8BE6-0266220C0766}"/>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37360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B9417-0777-4BA1-BA52-FDCC514A9A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67ABE4-13F8-4922-AD78-1C31855F739D}"/>
              </a:ext>
            </a:extLst>
          </p:cNvPr>
          <p:cNvSpPr>
            <a:spLocks noGrp="1"/>
          </p:cNvSpPr>
          <p:nvPr>
            <p:ph type="dt" sz="half" idx="10"/>
          </p:nvPr>
        </p:nvSpPr>
        <p:spPr/>
        <p:txBody>
          <a:bodyPr/>
          <a:lstStyle/>
          <a:p>
            <a:fld id="{7BE50499-A6AE-48C1-B673-103C7BE2B98D}" type="datetimeFigureOut">
              <a:rPr lang="en-US" smtClean="0"/>
              <a:t>9/8/2022</a:t>
            </a:fld>
            <a:endParaRPr lang="en-US"/>
          </a:p>
        </p:txBody>
      </p:sp>
      <p:sp>
        <p:nvSpPr>
          <p:cNvPr id="4" name="Footer Placeholder 3">
            <a:extLst>
              <a:ext uri="{FF2B5EF4-FFF2-40B4-BE49-F238E27FC236}">
                <a16:creationId xmlns:a16="http://schemas.microsoft.com/office/drawing/2014/main" id="{13D164A4-4D2C-41C1-8524-9F65BA6A88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5FF248-B8BA-4150-A00C-186CE719C8B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021033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7377A0-0733-4A75-8616-84A12F186C14}"/>
              </a:ext>
            </a:extLst>
          </p:cNvPr>
          <p:cNvSpPr>
            <a:spLocks noGrp="1"/>
          </p:cNvSpPr>
          <p:nvPr>
            <p:ph type="dt" sz="half" idx="10"/>
          </p:nvPr>
        </p:nvSpPr>
        <p:spPr/>
        <p:txBody>
          <a:bodyPr/>
          <a:lstStyle/>
          <a:p>
            <a:fld id="{7BE50499-A6AE-48C1-B673-103C7BE2B98D}" type="datetimeFigureOut">
              <a:rPr lang="en-US" smtClean="0"/>
              <a:t>9/8/2022</a:t>
            </a:fld>
            <a:endParaRPr lang="en-US"/>
          </a:p>
        </p:txBody>
      </p:sp>
      <p:sp>
        <p:nvSpPr>
          <p:cNvPr id="3" name="Footer Placeholder 2">
            <a:extLst>
              <a:ext uri="{FF2B5EF4-FFF2-40B4-BE49-F238E27FC236}">
                <a16:creationId xmlns:a16="http://schemas.microsoft.com/office/drawing/2014/main" id="{1AEC5F02-62B2-4B4F-803E-1090F3484A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7D959FD-AD2C-42C9-8F26-15E6F58A54E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631333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5886B-5D7E-4A10-908D-30B7FB8C51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A8C3749-A5E0-4531-B5F1-2BE08419DF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4E15FA-E61F-4379-9AB6-CA58D34DCE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7F3305-9B2D-4923-A927-E158791267FD}"/>
              </a:ext>
            </a:extLst>
          </p:cNvPr>
          <p:cNvSpPr>
            <a:spLocks noGrp="1"/>
          </p:cNvSpPr>
          <p:nvPr>
            <p:ph type="dt" sz="half" idx="10"/>
          </p:nvPr>
        </p:nvSpPr>
        <p:spPr/>
        <p:txBody>
          <a:bodyPr/>
          <a:lstStyle/>
          <a:p>
            <a:fld id="{7BE50499-A6AE-48C1-B673-103C7BE2B98D}" type="datetimeFigureOut">
              <a:rPr lang="en-US" smtClean="0"/>
              <a:t>9/8/2022</a:t>
            </a:fld>
            <a:endParaRPr lang="en-US"/>
          </a:p>
        </p:txBody>
      </p:sp>
      <p:sp>
        <p:nvSpPr>
          <p:cNvPr id="6" name="Footer Placeholder 5">
            <a:extLst>
              <a:ext uri="{FF2B5EF4-FFF2-40B4-BE49-F238E27FC236}">
                <a16:creationId xmlns:a16="http://schemas.microsoft.com/office/drawing/2014/main" id="{557996DB-2D2C-41E4-B6AC-46F1D2F2E4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726247-8101-4CE2-8EAB-71B99994813A}"/>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724757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A75DB-5964-46A1-9004-F0EC17676C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F92C83-54D6-481B-9B6C-16AFA57812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06DD13-3CEA-40B4-82C8-B3CD0C3ABF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059726-0053-457B-B3F5-9FC0E1732B09}"/>
              </a:ext>
            </a:extLst>
          </p:cNvPr>
          <p:cNvSpPr>
            <a:spLocks noGrp="1"/>
          </p:cNvSpPr>
          <p:nvPr>
            <p:ph type="dt" sz="half" idx="10"/>
          </p:nvPr>
        </p:nvSpPr>
        <p:spPr/>
        <p:txBody>
          <a:bodyPr/>
          <a:lstStyle/>
          <a:p>
            <a:fld id="{7BE50499-A6AE-48C1-B673-103C7BE2B98D}" type="datetimeFigureOut">
              <a:rPr lang="en-US" smtClean="0"/>
              <a:t>9/8/2022</a:t>
            </a:fld>
            <a:endParaRPr lang="en-US"/>
          </a:p>
        </p:txBody>
      </p:sp>
      <p:sp>
        <p:nvSpPr>
          <p:cNvPr id="6" name="Footer Placeholder 5">
            <a:extLst>
              <a:ext uri="{FF2B5EF4-FFF2-40B4-BE49-F238E27FC236}">
                <a16:creationId xmlns:a16="http://schemas.microsoft.com/office/drawing/2014/main" id="{1AB55749-9C7E-4F9D-86D3-25F447C0BB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DAA849-F407-4374-9AEE-232F8A2DFA3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26927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0CC0FB-CE63-4999-9F8C-077A0099B1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9731BA-C8BE-4F84-9DB5-049CB15EBF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B17F6D-760F-450D-B407-A52E70C3D8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9/8/2022</a:t>
            </a:fld>
            <a:endParaRPr lang="en-US"/>
          </a:p>
        </p:txBody>
      </p:sp>
      <p:sp>
        <p:nvSpPr>
          <p:cNvPr id="5" name="Footer Placeholder 4">
            <a:extLst>
              <a:ext uri="{FF2B5EF4-FFF2-40B4-BE49-F238E27FC236}">
                <a16:creationId xmlns:a16="http://schemas.microsoft.com/office/drawing/2014/main" id="{BBCB98E6-FCDE-4B86-AE10-9A1A30A310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41B8878-05DA-4E69-88C9-E49F0079BB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4109580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B14BFE3-EE04-57C5-9FA9-F3038CA98F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5555" y="357996"/>
            <a:ext cx="10368950" cy="6142007"/>
          </a:xfrm>
          <a:prstGeom prst="rect">
            <a:avLst/>
          </a:prstGeom>
        </p:spPr>
      </p:pic>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1. 1 Cor 11:29 “</a:t>
            </a:r>
            <a:r>
              <a:rPr lang="en-US" sz="3200" dirty="0">
                <a:effectLst/>
                <a:latin typeface="Calibri" panose="020F0502020204030204" pitchFamily="34" charset="0"/>
                <a:ea typeface="Calibri" panose="020F0502020204030204" pitchFamily="34" charset="0"/>
                <a:cs typeface="Times New Roman" panose="02020603050405020304" pitchFamily="18" charset="0"/>
              </a:rPr>
              <a:t>For he who eats and drinks, eats and drinks judgment to himself </a:t>
            </a:r>
            <a:r>
              <a:rPr lang="en-US" sz="3200" b="1" dirty="0">
                <a:effectLst/>
                <a:latin typeface="Calibri" panose="020F0502020204030204" pitchFamily="34" charset="0"/>
                <a:ea typeface="Calibri" panose="020F0502020204030204" pitchFamily="34" charset="0"/>
                <a:cs typeface="Times New Roman" panose="02020603050405020304" pitchFamily="18" charset="0"/>
              </a:rPr>
              <a:t>    if he does not judge the body rightly.”</a:t>
            </a:r>
          </a:p>
          <a:p>
            <a:pPr marL="0" marR="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2. I Cor 11:17,18 </a:t>
            </a:r>
            <a:r>
              <a:rPr lang="en-US" sz="3200" dirty="0">
                <a:effectLst/>
                <a:latin typeface="Calibri" panose="020F0502020204030204" pitchFamily="34" charset="0"/>
                <a:ea typeface="Calibri" panose="020F0502020204030204" pitchFamily="34" charset="0"/>
                <a:cs typeface="Times New Roman" panose="02020603050405020304" pitchFamily="18" charset="0"/>
              </a:rPr>
              <a:t>“But in giving this instruction, I do not praise you, because you come together not for the better but for the worse. Because when you come together as a church, I hear that divisions exist among you” </a:t>
            </a:r>
          </a:p>
          <a:p>
            <a:pPr marL="0" marR="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3. Verses 20,21 </a:t>
            </a:r>
            <a:r>
              <a:rPr lang="en-US" sz="3200" dirty="0">
                <a:effectLst/>
                <a:latin typeface="Calibri" panose="020F0502020204030204" pitchFamily="34" charset="0"/>
                <a:ea typeface="Calibri" panose="020F0502020204030204" pitchFamily="34" charset="0"/>
                <a:cs typeface="Times New Roman" panose="02020603050405020304" pitchFamily="18" charset="0"/>
              </a:rPr>
              <a:t>“Therefore, when you meet together, it is not to eat the Lord’s Supper, for in your eating each one takes his own supper first; and one is hungry and another is drunk.”</a:t>
            </a:r>
            <a:r>
              <a:rPr lang="en-US" sz="3200" dirty="0">
                <a:effectLst/>
                <a:latin typeface="Calibri" panose="020F0502020204030204" pitchFamily="34" charset="0"/>
                <a:ea typeface="Calibri" panose="020F0502020204030204" pitchFamily="34"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1847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lnSpcReduction="10000"/>
          </a:bodyPr>
          <a:lstStyle/>
          <a:p>
            <a:pPr marL="0" marR="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1.</a:t>
            </a: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r>
              <a:rPr lang="en-US" sz="3200" b="1" dirty="0">
                <a:effectLst/>
                <a:latin typeface="Calibri" panose="020F0502020204030204" pitchFamily="34" charset="0"/>
                <a:ea typeface="Calibri" panose="020F0502020204030204" pitchFamily="34" charset="0"/>
                <a:cs typeface="Times New Roman" panose="02020603050405020304" pitchFamily="18" charset="0"/>
              </a:rPr>
              <a:t>1 Cor </a:t>
            </a:r>
            <a:r>
              <a:rPr lang="en-US" sz="3200" b="1" dirty="0">
                <a:effectLst/>
                <a:latin typeface="Calibri" panose="020F0502020204030204" pitchFamily="34" charset="0"/>
                <a:ea typeface="Calibri" panose="020F0502020204030204" pitchFamily="34" charset="0"/>
              </a:rPr>
              <a:t>12:7,12</a:t>
            </a:r>
            <a:r>
              <a:rPr lang="en-US" sz="3200" dirty="0">
                <a:effectLst/>
                <a:latin typeface="Calibri" panose="020F0502020204030204" pitchFamily="34" charset="0"/>
                <a:ea typeface="Calibri" panose="020F0502020204030204" pitchFamily="34" charset="0"/>
              </a:rPr>
              <a:t>    “But to each one is given the manifestation of the Spirit for the </a:t>
            </a:r>
            <a:r>
              <a:rPr lang="en-US" sz="3200" b="1" dirty="0">
                <a:effectLst/>
                <a:latin typeface="Calibri" panose="020F0502020204030204" pitchFamily="34" charset="0"/>
                <a:ea typeface="Calibri" panose="020F0502020204030204" pitchFamily="34" charset="0"/>
              </a:rPr>
              <a:t>common good.</a:t>
            </a:r>
            <a:r>
              <a:rPr lang="en-US" sz="3200" dirty="0">
                <a:effectLst/>
                <a:latin typeface="Calibri" panose="020F0502020204030204" pitchFamily="34" charset="0"/>
                <a:ea typeface="Calibri" panose="020F0502020204030204" pitchFamily="34" charset="0"/>
              </a:rPr>
              <a:t>” “for even as the body is one and yet has many member, and all the members of the body, though they are many, are </a:t>
            </a:r>
            <a:r>
              <a:rPr lang="en-US" sz="3200" b="1" dirty="0">
                <a:effectLst/>
                <a:latin typeface="Calibri" panose="020F0502020204030204" pitchFamily="34" charset="0"/>
                <a:ea typeface="Calibri" panose="020F0502020204030204" pitchFamily="34" charset="0"/>
              </a:rPr>
              <a:t>one body </a:t>
            </a:r>
            <a:r>
              <a:rPr lang="en-US" sz="3200" dirty="0">
                <a:effectLst/>
                <a:latin typeface="Calibri" panose="020F0502020204030204" pitchFamily="34" charset="0"/>
                <a:ea typeface="Calibri" panose="020F0502020204030204" pitchFamily="34" charset="0"/>
              </a:rPr>
              <a:t>so also is Christ.” </a:t>
            </a:r>
          </a:p>
          <a:p>
            <a:pPr marL="0" marR="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rPr>
              <a:t>2.</a:t>
            </a:r>
            <a:r>
              <a:rPr lang="en-US" sz="3200" dirty="0">
                <a:effectLst/>
                <a:latin typeface="Calibri" panose="020F0502020204030204" pitchFamily="34" charset="0"/>
                <a:ea typeface="Calibri" panose="020F0502020204030204" pitchFamily="34" charset="0"/>
              </a:rPr>
              <a:t> Then in Chapter 13, the chapter of love, Paul starts off with the message that even if we speak in tongues or have the gift of prophecy and even sell all our possessions for the poor – </a:t>
            </a:r>
            <a:r>
              <a:rPr lang="en-US" sz="3200" b="1" dirty="0">
                <a:effectLst/>
                <a:latin typeface="Calibri" panose="020F0502020204030204" pitchFamily="34" charset="0"/>
                <a:ea typeface="Calibri" panose="020F0502020204030204" pitchFamily="34" charset="0"/>
              </a:rPr>
              <a:t>and we do it without love – it means nothing.</a:t>
            </a:r>
            <a:r>
              <a:rPr lang="en-US" sz="3200" dirty="0">
                <a:effectLst/>
                <a:latin typeface="Calibri" panose="020F0502020204030204" pitchFamily="34" charset="0"/>
                <a:ea typeface="Calibri" panose="020F0502020204030204" pitchFamily="34" charset="0"/>
              </a:rPr>
              <a:t> </a:t>
            </a:r>
          </a:p>
          <a:p>
            <a:pPr marL="0" marR="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Calibri" panose="020F0502020204030204" pitchFamily="34" charset="0"/>
              </a:rPr>
              <a:t>3. Acts 20:7 “</a:t>
            </a:r>
            <a:r>
              <a:rPr lang="en-US" sz="3200" dirty="0">
                <a:effectLst/>
                <a:latin typeface="Calibri" panose="020F0502020204030204" pitchFamily="34" charset="0"/>
                <a:ea typeface="Calibri" panose="020F0502020204030204" pitchFamily="34" charset="0"/>
                <a:cs typeface="Calibri" panose="020F0502020204030204" pitchFamily="34" charset="0"/>
              </a:rPr>
              <a:t>On the first day of the week, </a:t>
            </a:r>
            <a:r>
              <a:rPr lang="en-US" sz="3200" b="1" dirty="0">
                <a:effectLst/>
                <a:latin typeface="Calibri" panose="020F0502020204030204" pitchFamily="34" charset="0"/>
                <a:ea typeface="Calibri" panose="020F0502020204030204" pitchFamily="34" charset="0"/>
                <a:cs typeface="Calibri" panose="020F0502020204030204" pitchFamily="34" charset="0"/>
              </a:rPr>
              <a:t>when we were gathered together to break bread, </a:t>
            </a:r>
            <a:r>
              <a:rPr lang="en-US" sz="3200" dirty="0">
                <a:effectLst/>
                <a:latin typeface="Calibri" panose="020F0502020204030204" pitchFamily="34" charset="0"/>
                <a:ea typeface="Calibri" panose="020F0502020204030204" pitchFamily="34" charset="0"/>
                <a:cs typeface="Calibri" panose="020F0502020204030204" pitchFamily="34" charset="0"/>
              </a:rPr>
              <a:t>Paul began talking to them….”</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3556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Calibri" panose="020F0502020204030204" pitchFamily="34" charset="0"/>
              </a:rPr>
              <a:t>1 John 4:20,21   </a:t>
            </a:r>
            <a:r>
              <a:rPr lang="en-US" sz="3200" dirty="0">
                <a:effectLst/>
                <a:latin typeface="Calibri" panose="020F0502020204030204" pitchFamily="34" charset="0"/>
                <a:ea typeface="Calibri" panose="020F0502020204030204" pitchFamily="34" charset="0"/>
                <a:cs typeface="Calibri" panose="020F0502020204030204" pitchFamily="34" charset="0"/>
              </a:rPr>
              <a:t>“If someone says, ‘I love God,” and hates his brother, he is a liar; for the one who does not love his brother whom he has seen, cannot love God whom he has not seen. And this commandment we have from Him, the one who loves God should love his brother also.” </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75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25819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endParaRPr lang="en-US" sz="36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6000"/>
              </a:lnSpc>
              <a:spcBef>
                <a:spcPts val="0"/>
              </a:spcBef>
              <a:spcAft>
                <a:spcPts val="750"/>
              </a:spcAft>
              <a:buNone/>
            </a:pPr>
            <a:r>
              <a:rPr lang="en-US" sz="3600" b="1" dirty="0">
                <a:effectLst/>
                <a:latin typeface="Calibri" panose="020F0502020204030204" pitchFamily="34" charset="0"/>
                <a:ea typeface="Calibri" panose="020F0502020204030204" pitchFamily="34" charset="0"/>
              </a:rPr>
              <a:t>CONCLUSION:</a:t>
            </a:r>
            <a:r>
              <a:rPr lang="en-US" sz="1800" dirty="0">
                <a:effectLst/>
                <a:latin typeface="Calibri" panose="020F0502020204030204" pitchFamily="34" charset="0"/>
                <a:ea typeface="Calibri" panose="020F0502020204030204" pitchFamily="34" charset="0"/>
              </a:rPr>
              <a:t>          </a:t>
            </a:r>
            <a:r>
              <a:rPr lang="en-US" sz="3200" dirty="0">
                <a:effectLst/>
                <a:latin typeface="Calibri" panose="020F0502020204030204" pitchFamily="34" charset="0"/>
                <a:ea typeface="Calibri" panose="020F0502020204030204" pitchFamily="34" charset="0"/>
              </a:rPr>
              <a:t>Just like this parable  – we need to make sure we are right with each other. We need to come </a:t>
            </a:r>
            <a:r>
              <a:rPr lang="en-US" sz="3200" b="1" dirty="0">
                <a:effectLst/>
                <a:latin typeface="Calibri" panose="020F0502020204030204" pitchFamily="34" charset="0"/>
                <a:ea typeface="Calibri" panose="020F0502020204030204" pitchFamily="34" charset="0"/>
              </a:rPr>
              <a:t>together</a:t>
            </a:r>
            <a:r>
              <a:rPr lang="en-US" sz="3200" dirty="0">
                <a:effectLst/>
                <a:latin typeface="Calibri" panose="020F0502020204030204" pitchFamily="34" charset="0"/>
                <a:ea typeface="Calibri" panose="020F0502020204030204" pitchFamily="34" charset="0"/>
              </a:rPr>
              <a:t> at this time with joy, appreciation, honor and respect for each other because that is what these emblems represent – God’s love and sacrifice FOR US - ALL. …</a:t>
            </a:r>
          </a:p>
          <a:p>
            <a:pPr marL="0" marR="0" indent="0">
              <a:lnSpc>
                <a:spcPct val="106000"/>
              </a:lnSpc>
              <a:spcBef>
                <a:spcPts val="0"/>
              </a:spcBef>
              <a:spcAft>
                <a:spcPts val="750"/>
              </a:spcAft>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4429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r>
              <a:rPr lang="en-US" sz="3200" dirty="0">
                <a:effectLst/>
                <a:latin typeface="Calibri" panose="020F0502020204030204" pitchFamily="34" charset="0"/>
                <a:ea typeface="Calibri" panose="020F0502020204030204" pitchFamily="34" charset="0"/>
              </a:rPr>
              <a:t>We need to take these emblems sincerely and seriously and remember publicly and faithfully that they represent and proclaim that our salvation comes from the Lord’s sacrifice FOR US.  There should be joy &amp; appreciation IN OUR HEARTS/LIVES for the love of the Father and for love for the brotherhood. </a:t>
            </a:r>
          </a:p>
          <a:p>
            <a:pPr marL="0" marR="0" indent="0">
              <a:lnSpc>
                <a:spcPct val="106000"/>
              </a:lnSpc>
              <a:spcBef>
                <a:spcPts val="0"/>
              </a:spcBef>
              <a:spcAft>
                <a:spcPts val="750"/>
              </a:spcAft>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96818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750"/>
              </a:spcAft>
              <a:buNone/>
            </a:pPr>
            <a:r>
              <a:rPr lang="en-US" sz="3600" dirty="0">
                <a:effectLst/>
                <a:latin typeface="Calibri" panose="020F0502020204030204" pitchFamily="34" charset="0"/>
                <a:ea typeface="Calibri" panose="020F0502020204030204" pitchFamily="34" charset="0"/>
                <a:cs typeface="Calibri" panose="020F0502020204030204" pitchFamily="34" charset="0"/>
              </a:rPr>
              <a:t>We come together first and foremost to partake of the Lord’s Supper and celebrate the love and unity that exists between us all and the Father/Son &amp; Holy Spirit.</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6000"/>
              </a:lnSpc>
              <a:spcBef>
                <a:spcPts val="0"/>
              </a:spcBef>
              <a:spcAft>
                <a:spcPts val="750"/>
              </a:spcAft>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83881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1500"/>
              </a:spcBef>
              <a:spcAft>
                <a:spcPts val="750"/>
              </a:spcAft>
              <a:buNone/>
            </a:pPr>
            <a:r>
              <a:rPr lang="en-US" sz="3200" b="1" dirty="0">
                <a:effectLst/>
                <a:latin typeface="Calibri" panose="020F0502020204030204" pitchFamily="34" charset="0"/>
                <a:ea typeface="Calibri" panose="020F0502020204030204" pitchFamily="34" charset="0"/>
              </a:rPr>
              <a:t>1 Cor 11”27-34   “IN AN UNWORTHY MANNER”   </a:t>
            </a:r>
          </a:p>
          <a:p>
            <a:pPr marL="0" marR="0" indent="0">
              <a:lnSpc>
                <a:spcPct val="106000"/>
              </a:lnSpc>
              <a:spcBef>
                <a:spcPts val="1500"/>
              </a:spcBef>
              <a:spcAft>
                <a:spcPts val="750"/>
              </a:spcAft>
              <a:buNone/>
            </a:pPr>
            <a:endParaRPr lang="en-US" sz="800" dirty="0">
              <a:effectLst/>
              <a:latin typeface="Calibri" panose="020F0502020204030204" pitchFamily="34" charset="0"/>
              <a:ea typeface="Calibri" panose="020F0502020204030204" pitchFamily="34" charset="0"/>
            </a:endParaRPr>
          </a:p>
          <a:p>
            <a:pPr marL="0" marR="0" indent="0">
              <a:lnSpc>
                <a:spcPct val="106000"/>
              </a:lnSpc>
              <a:spcBef>
                <a:spcPts val="1500"/>
              </a:spcBef>
              <a:spcAft>
                <a:spcPts val="750"/>
              </a:spcAft>
              <a:buNone/>
            </a:pPr>
            <a:r>
              <a:rPr lang="en-US" sz="3200" dirty="0">
                <a:effectLst/>
                <a:latin typeface="Calibri" panose="020F0502020204030204" pitchFamily="34" charset="0"/>
                <a:ea typeface="Calibri" panose="020F0502020204030204" pitchFamily="34" charset="0"/>
              </a:rPr>
              <a:t>Therefore whoever eats the bread or drinks the cup of the Lord in an unworthy manner, shall be guilty of the body and the blood of the Lord. But a man must examine himself, and in so doing he is to eat of the bread and drink of the cup. For he who eats and drinks, eats and drinks judgement to himself if he does not judge the body rightly. For this reason many of you are weak and sick, and a number sleep.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248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endParaRPr lang="en-US" sz="3200" dirty="0">
              <a:effectLst/>
              <a:latin typeface="Calibri" panose="020F0502020204030204" pitchFamily="34" charset="0"/>
              <a:ea typeface="Calibri" panose="020F0502020204030204" pitchFamily="34" charset="0"/>
            </a:endParaRPr>
          </a:p>
          <a:p>
            <a:pPr marL="0" indent="0">
              <a:buNone/>
            </a:pPr>
            <a:r>
              <a:rPr lang="en-US" sz="3200" dirty="0">
                <a:effectLst/>
                <a:latin typeface="Calibri" panose="020F0502020204030204" pitchFamily="34" charset="0"/>
                <a:ea typeface="Calibri" panose="020F0502020204030204" pitchFamily="34" charset="0"/>
              </a:rPr>
              <a:t>But if we judged ourselves rightly, we would not be judged. But when we are judged, we are disciplined by the Lord so that we will not be condemned along with the world. So then my brethren, when you come together to eat, wait for one another. If anyone is hungry, let him eat at home, so that you will not come together for judgement.” </a:t>
            </a:r>
            <a:endParaRPr lang="en-US" sz="3200" dirty="0"/>
          </a:p>
        </p:txBody>
      </p:sp>
    </p:spTree>
    <p:extLst>
      <p:ext uri="{BB962C8B-B14F-4D97-AF65-F5344CB8AC3E}">
        <p14:creationId xmlns:p14="http://schemas.microsoft.com/office/powerpoint/2010/main" val="115201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endParaRPr lang="en-US" sz="1800" b="1" dirty="0">
              <a:effectLst/>
              <a:latin typeface="Calibri" panose="020F0502020204030204" pitchFamily="34" charset="0"/>
              <a:ea typeface="Calibri" panose="020F0502020204030204" pitchFamily="34" charset="0"/>
            </a:endParaRPr>
          </a:p>
          <a:p>
            <a:pPr marL="0" marR="0" indent="0">
              <a:lnSpc>
                <a:spcPct val="106000"/>
              </a:lnSpc>
              <a:spcBef>
                <a:spcPts val="0"/>
              </a:spcBef>
              <a:spcAft>
                <a:spcPts val="750"/>
              </a:spcAft>
              <a:buNone/>
            </a:pPr>
            <a:r>
              <a:rPr lang="en-US" sz="3600" b="1" dirty="0">
                <a:effectLst/>
                <a:latin typeface="Calibri" panose="020F0502020204030204" pitchFamily="34" charset="0"/>
                <a:ea typeface="Calibri" panose="020F0502020204030204" pitchFamily="34" charset="0"/>
              </a:rPr>
              <a:t>1 Cor 11:3-32      “</a:t>
            </a:r>
            <a:r>
              <a:rPr lang="en-US" sz="3600" dirty="0">
                <a:effectLst/>
                <a:latin typeface="Calibri" panose="020F0502020204030204" pitchFamily="34" charset="0"/>
                <a:ea typeface="Calibri" panose="020F0502020204030204" pitchFamily="34" charset="0"/>
              </a:rPr>
              <a:t>for he who eats and drinks, eats and drinks judgement to himself if </a:t>
            </a:r>
            <a:r>
              <a:rPr lang="en-US" sz="3600" b="1" dirty="0">
                <a:effectLst/>
                <a:latin typeface="Calibri" panose="020F0502020204030204" pitchFamily="34" charset="0"/>
                <a:ea typeface="Calibri" panose="020F0502020204030204" pitchFamily="34" charset="0"/>
              </a:rPr>
              <a:t>he does not judge the body rightly. </a:t>
            </a:r>
            <a:r>
              <a:rPr lang="en-US" sz="3600" dirty="0">
                <a:effectLst/>
                <a:latin typeface="Calibri" panose="020F0502020204030204" pitchFamily="34" charset="0"/>
                <a:ea typeface="Calibri" panose="020F0502020204030204" pitchFamily="34" charset="0"/>
              </a:rPr>
              <a:t>For this reason many of you are weak and sick, and a number sleep. But if we judged ourselves rightly, we would not be judged. But when we are judged, we are disciplined by the Lord so that we will not be condemned along with the world.”</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8560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r>
              <a:rPr lang="en-US" sz="3600" dirty="0">
                <a:effectLst/>
                <a:latin typeface="Calibri" panose="020F0502020204030204" pitchFamily="34" charset="0"/>
                <a:ea typeface="Calibri" panose="020F0502020204030204" pitchFamily="34" charset="0"/>
                <a:cs typeface="Times New Roman" panose="02020603050405020304" pitchFamily="18" charset="0"/>
              </a:rPr>
              <a:t>Paul says that some of them are “weak.”</a:t>
            </a:r>
          </a:p>
          <a:p>
            <a:pPr marL="742950" marR="0" indent="-742950">
              <a:lnSpc>
                <a:spcPct val="106000"/>
              </a:lnSpc>
              <a:spcBef>
                <a:spcPts val="0"/>
              </a:spcBef>
              <a:spcAft>
                <a:spcPts val="750"/>
              </a:spcAft>
              <a:buAutoNum type="alphaUcPeriod"/>
            </a:pPr>
            <a:r>
              <a:rPr lang="en-US" sz="3600" dirty="0">
                <a:latin typeface="Calibri" panose="020F0502020204030204" pitchFamily="34" charset="0"/>
                <a:ea typeface="Calibri" panose="020F0502020204030204" pitchFamily="34" charset="0"/>
                <a:cs typeface="Times New Roman" panose="02020603050405020304" pitchFamily="18" charset="0"/>
              </a:rPr>
              <a:t>Parable of Sower – seeds in weeds</a:t>
            </a:r>
          </a:p>
          <a:p>
            <a:pPr marL="0" marR="0" indent="0">
              <a:lnSpc>
                <a:spcPct val="106000"/>
              </a:lnSpc>
              <a:spcBef>
                <a:spcPts val="0"/>
              </a:spcBef>
              <a:spcAft>
                <a:spcPts val="750"/>
              </a:spcAft>
              <a:buNone/>
            </a:pPr>
            <a:r>
              <a:rPr lang="en-US" sz="3600" dirty="0">
                <a:effectLst/>
                <a:latin typeface="Calibri" panose="020F0502020204030204" pitchFamily="34" charset="0"/>
                <a:ea typeface="Calibri" panose="020F0502020204030204" pitchFamily="34" charset="0"/>
                <a:cs typeface="Times New Roman" panose="02020603050405020304" pitchFamily="18" charset="0"/>
              </a:rPr>
              <a:t>B.    Sermon on Mount – lilies/sparrows</a:t>
            </a:r>
          </a:p>
        </p:txBody>
      </p:sp>
    </p:spTree>
    <p:extLst>
      <p:ext uri="{BB962C8B-B14F-4D97-AF65-F5344CB8AC3E}">
        <p14:creationId xmlns:p14="http://schemas.microsoft.com/office/powerpoint/2010/main" val="2034254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Paul</a:t>
            </a:r>
            <a:r>
              <a:rPr lang="en-US" sz="1800" b="1" dirty="0">
                <a:effectLst/>
                <a:latin typeface="Calibri" panose="020F0502020204030204" pitchFamily="34" charset="0"/>
                <a:ea typeface="Calibri" panose="020F0502020204030204" pitchFamily="34" charset="0"/>
                <a:cs typeface="Times New Roman" panose="02020603050405020304" pitchFamily="18" charset="0"/>
              </a:rPr>
              <a:t> </a:t>
            </a:r>
            <a:r>
              <a:rPr lang="en-US" sz="3200" b="1" dirty="0">
                <a:effectLst/>
                <a:latin typeface="Calibri" panose="020F0502020204030204" pitchFamily="34" charset="0"/>
                <a:ea typeface="Calibri" panose="020F0502020204030204" pitchFamily="34" charset="0"/>
                <a:cs typeface="Times New Roman" panose="02020603050405020304" pitchFamily="18" charset="0"/>
              </a:rPr>
              <a:t>also states that many are sick:</a:t>
            </a:r>
          </a:p>
          <a:p>
            <a:pPr marL="342900" marR="0" indent="-342900">
              <a:lnSpc>
                <a:spcPct val="106000"/>
              </a:lnSpc>
              <a:spcBef>
                <a:spcPts val="0"/>
              </a:spcBef>
              <a:spcAft>
                <a:spcPts val="750"/>
              </a:spcAft>
              <a:buAutoNum type="alphaUcPeriod"/>
            </a:pPr>
            <a:r>
              <a:rPr lang="en-US" sz="3200" b="1" dirty="0">
                <a:effectLst/>
                <a:latin typeface="Calibri" panose="020F0502020204030204" pitchFamily="34" charset="0"/>
                <a:ea typeface="Calibri" panose="020F0502020204030204" pitchFamily="34" charset="0"/>
                <a:cs typeface="Times New Roman" panose="02020603050405020304" pitchFamily="18" charset="0"/>
              </a:rPr>
              <a:t>Jude 1:4 “</a:t>
            </a:r>
            <a:r>
              <a:rPr lang="en-US" sz="3200" dirty="0">
                <a:effectLst/>
                <a:latin typeface="Calibri" panose="020F0502020204030204" pitchFamily="34" charset="0"/>
                <a:ea typeface="Calibri" panose="020F0502020204030204" pitchFamily="34" charset="0"/>
                <a:cs typeface="Times New Roman" panose="02020603050405020304" pitchFamily="18" charset="0"/>
              </a:rPr>
              <a:t>For certain persons have crept in unnoticed, those who were long beforehand marked out for this condemnation, ungodly persons who turn the grace of our God into licentiousness and deny our only Master and Lord, Jesus Christ.”</a:t>
            </a:r>
          </a:p>
          <a:p>
            <a:pPr marL="342900" marR="0" indent="-342900">
              <a:lnSpc>
                <a:spcPct val="106000"/>
              </a:lnSpc>
              <a:spcBef>
                <a:spcPts val="0"/>
              </a:spcBef>
              <a:spcAft>
                <a:spcPts val="750"/>
              </a:spcAft>
              <a:buAutoNum type="alphaUcPeriod"/>
            </a:pPr>
            <a:r>
              <a:rPr lang="en-US" sz="3200" b="1" dirty="0">
                <a:effectLst/>
                <a:latin typeface="Calibri" panose="020F0502020204030204" pitchFamily="34" charset="0"/>
                <a:ea typeface="Calibri" panose="020F0502020204030204" pitchFamily="34" charset="0"/>
                <a:cs typeface="Times New Roman" panose="02020603050405020304" pitchFamily="18" charset="0"/>
              </a:rPr>
              <a:t>Gal 5:4 “</a:t>
            </a:r>
            <a:r>
              <a:rPr lang="en-US" sz="3200" dirty="0">
                <a:effectLst/>
                <a:latin typeface="Calibri" panose="020F0502020204030204" pitchFamily="34" charset="0"/>
                <a:ea typeface="Calibri" panose="020F0502020204030204" pitchFamily="34" charset="0"/>
                <a:cs typeface="Times New Roman" panose="02020603050405020304" pitchFamily="18" charset="0"/>
              </a:rPr>
              <a:t>You have been severed from Christ, you who are seeking to be justified by law; you have fallen from grace.”</a:t>
            </a:r>
          </a:p>
        </p:txBody>
      </p:sp>
    </p:spTree>
    <p:extLst>
      <p:ext uri="{BB962C8B-B14F-4D97-AF65-F5344CB8AC3E}">
        <p14:creationId xmlns:p14="http://schemas.microsoft.com/office/powerpoint/2010/main" val="1341547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The third group were those who were asleep:</a:t>
            </a:r>
          </a:p>
          <a:p>
            <a:pPr marL="0" marR="0" indent="0">
              <a:lnSpc>
                <a:spcPct val="106000"/>
              </a:lnSpc>
              <a:spcBef>
                <a:spcPts val="0"/>
              </a:spcBef>
              <a:spcAft>
                <a:spcPts val="750"/>
              </a:spcAft>
              <a:buNone/>
            </a:pPr>
            <a:endParaRPr lang="en-US" sz="10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6000"/>
              </a:lnSpc>
              <a:spcBef>
                <a:spcPts val="0"/>
              </a:spcBef>
              <a:spcAft>
                <a:spcPts val="750"/>
              </a:spcAft>
              <a:buNone/>
            </a:pPr>
            <a:r>
              <a:rPr lang="en-US" sz="3200" b="1" dirty="0">
                <a:latin typeface="Calibri" panose="020F0502020204030204" pitchFamily="34" charset="0"/>
                <a:ea typeface="Calibri" panose="020F0502020204030204" pitchFamily="34" charset="0"/>
                <a:cs typeface="Times New Roman" panose="02020603050405020304" pitchFamily="18" charset="0"/>
              </a:rPr>
              <a:t>Paul wrote in 1 Tim 1:18-20  “</a:t>
            </a:r>
            <a:r>
              <a:rPr lang="en-US" sz="3200" dirty="0">
                <a:effectLst/>
                <a:latin typeface="Calibri" panose="020F0502020204030204" pitchFamily="34" charset="0"/>
                <a:ea typeface="Calibri" panose="020F0502020204030204" pitchFamily="34" charset="0"/>
                <a:cs typeface="Times New Roman" panose="02020603050405020304" pitchFamily="18" charset="0"/>
              </a:rPr>
              <a:t>This charge I entrust to you, Timothy, … that you wage the good warfare,  </a:t>
            </a:r>
            <a:r>
              <a:rPr lang="en-US" sz="3200" b="1" dirty="0">
                <a:effectLst/>
                <a:latin typeface="Calibri" panose="020F0502020204030204" pitchFamily="34" charset="0"/>
                <a:ea typeface="Calibri" panose="020F0502020204030204" pitchFamily="34" charset="0"/>
                <a:cs typeface="Times New Roman" panose="02020603050405020304" pitchFamily="18" charset="0"/>
              </a:rPr>
              <a:t>holding your faith and a good conscience. </a:t>
            </a:r>
            <a:r>
              <a:rPr lang="en-US" sz="3200" dirty="0">
                <a:effectLst/>
                <a:latin typeface="Calibri" panose="020F0502020204030204" pitchFamily="34" charset="0"/>
                <a:ea typeface="Calibri" panose="020F0502020204030204" pitchFamily="34" charset="0"/>
                <a:cs typeface="Times New Roman" panose="02020603050405020304" pitchFamily="18" charset="0"/>
              </a:rPr>
              <a:t>By rejecting this, some have made shipwreck of their faith, among whom are Hymenaeus and Alexander, whom I have handed over to Satan that they may learn not to blaspheme.” </a:t>
            </a:r>
          </a:p>
        </p:txBody>
      </p:sp>
    </p:spTree>
    <p:extLst>
      <p:ext uri="{BB962C8B-B14F-4D97-AF65-F5344CB8AC3E}">
        <p14:creationId xmlns:p14="http://schemas.microsoft.com/office/powerpoint/2010/main" val="969114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lvl="0" indent="0">
              <a:lnSpc>
                <a:spcPct val="107000"/>
              </a:lnSpc>
              <a:spcBef>
                <a:spcPts val="0"/>
              </a:spcBef>
              <a:spcAft>
                <a:spcPts val="800"/>
              </a:spcAft>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The point in these difficulties is that many of the followers of Christ have lost their connection with the Lord and are therefore suffering because of it. </a:t>
            </a:r>
          </a:p>
          <a:p>
            <a:pPr marL="0" marR="0" lvl="0" indent="0">
              <a:lnSpc>
                <a:spcPct val="107000"/>
              </a:lnSpc>
              <a:spcBef>
                <a:spcPts val="0"/>
              </a:spcBef>
              <a:spcAft>
                <a:spcPts val="800"/>
              </a:spcAft>
              <a:buNone/>
            </a:pP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From this there arises the question as to why did these things occur. Why have Christians become weak, sick and asleep because of their improper taking of the Lord</a:t>
            </a:r>
            <a:r>
              <a:rPr lang="en-US" sz="3200" dirty="0">
                <a:latin typeface="Calibri" panose="020F0502020204030204" pitchFamily="34" charset="0"/>
                <a:ea typeface="Calibri" panose="020F0502020204030204" pitchFamily="34" charset="0"/>
                <a:cs typeface="Times New Roman" panose="02020603050405020304" pitchFamily="18" charset="0"/>
              </a:rPr>
              <a:t>’s Supper</a:t>
            </a: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lvl="0" indent="0">
              <a:lnSpc>
                <a:spcPct val="107000"/>
              </a:lnSpc>
              <a:spcBef>
                <a:spcPts val="0"/>
              </a:spcBef>
              <a:spcAft>
                <a:spcPts val="800"/>
              </a:spcAft>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Paul gives us the explanation:  </a:t>
            </a:r>
          </a:p>
        </p:txBody>
      </p:sp>
    </p:spTree>
    <p:extLst>
      <p:ext uri="{BB962C8B-B14F-4D97-AF65-F5344CB8AC3E}">
        <p14:creationId xmlns:p14="http://schemas.microsoft.com/office/powerpoint/2010/main" val="4052760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6000"/>
              </a:lnSpc>
              <a:spcBef>
                <a:spcPts val="0"/>
              </a:spcBef>
              <a:spcAft>
                <a:spcPts val="750"/>
              </a:spcAft>
              <a:buNone/>
            </a:pPr>
            <a:r>
              <a:rPr lang="en-US" sz="3600" dirty="0">
                <a:effectLst/>
                <a:latin typeface="Calibri" panose="020F0502020204030204" pitchFamily="34" charset="0"/>
                <a:ea typeface="Calibri" panose="020F0502020204030204" pitchFamily="34" charset="0"/>
                <a:cs typeface="Times New Roman" panose="02020603050405020304" pitchFamily="18" charset="0"/>
              </a:rPr>
              <a:t>The reason is that the Corinthians were taking the Lord’s Supper </a:t>
            </a:r>
            <a:r>
              <a:rPr lang="en-US" sz="3600" b="1" dirty="0">
                <a:effectLst/>
                <a:latin typeface="Calibri" panose="020F0502020204030204" pitchFamily="34" charset="0"/>
                <a:ea typeface="Calibri" panose="020F0502020204030204" pitchFamily="34" charset="0"/>
                <a:cs typeface="Times New Roman" panose="02020603050405020304" pitchFamily="18" charset="0"/>
              </a:rPr>
              <a:t>“in an unworthy manner”. </a:t>
            </a:r>
          </a:p>
          <a:p>
            <a:pPr marL="0" marR="0" indent="0">
              <a:lnSpc>
                <a:spcPct val="106000"/>
              </a:lnSpc>
              <a:spcBef>
                <a:spcPts val="0"/>
              </a:spcBef>
              <a:spcAft>
                <a:spcPts val="750"/>
              </a:spcAft>
              <a:buNone/>
            </a:pPr>
            <a:r>
              <a:rPr lang="en-US" sz="3600" dirty="0">
                <a:effectLst/>
                <a:latin typeface="Calibri" panose="020F0502020204030204" pitchFamily="34" charset="0"/>
                <a:ea typeface="Calibri" panose="020F0502020204030204" pitchFamily="34" charset="0"/>
                <a:cs typeface="Times New Roman" panose="02020603050405020304" pitchFamily="18" charset="0"/>
              </a:rPr>
              <a:t>This </a:t>
            </a:r>
            <a:r>
              <a:rPr lang="en-US" sz="3600" dirty="0">
                <a:effectLst/>
                <a:latin typeface="Calibri" panose="020F0502020204030204" pitchFamily="34" charset="0"/>
                <a:ea typeface="Calibri" panose="020F0502020204030204" pitchFamily="34" charset="0"/>
              </a:rPr>
              <a:t>has reference to the way or method in which the memorial was being conducted.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9880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996</Words>
  <Application>Microsoft Office PowerPoint</Application>
  <PresentationFormat>Widescreen</PresentationFormat>
  <Paragraphs>36</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cp:lastModifiedBy>
  <cp:revision>33</cp:revision>
  <dcterms:created xsi:type="dcterms:W3CDTF">2019-04-11T15:26:57Z</dcterms:created>
  <dcterms:modified xsi:type="dcterms:W3CDTF">2022-09-08T21:45:31Z</dcterms:modified>
</cp:coreProperties>
</file>